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21"/>
  </p:notesMasterIdLst>
  <p:sldIdLst>
    <p:sldId id="256" r:id="rId2"/>
    <p:sldId id="260" r:id="rId3"/>
    <p:sldId id="257" r:id="rId4"/>
    <p:sldId id="269" r:id="rId5"/>
    <p:sldId id="258" r:id="rId6"/>
    <p:sldId id="259" r:id="rId7"/>
    <p:sldId id="268" r:id="rId8"/>
    <p:sldId id="261" r:id="rId9"/>
    <p:sldId id="262" r:id="rId10"/>
    <p:sldId id="263" r:id="rId11"/>
    <p:sldId id="265" r:id="rId12"/>
    <p:sldId id="267" r:id="rId13"/>
    <p:sldId id="264" r:id="rId14"/>
    <p:sldId id="266" r:id="rId15"/>
    <p:sldId id="270" r:id="rId16"/>
    <p:sldId id="271" r:id="rId17"/>
    <p:sldId id="272" r:id="rId18"/>
    <p:sldId id="273" r:id="rId19"/>
    <p:sldId id="274" r:id="rId20"/>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66FF"/>
    <a:srgbClr val="EA0000"/>
    <a:srgbClr val="008000"/>
    <a:srgbClr val="33CC33"/>
    <a:srgbClr val="917E09"/>
    <a:srgbClr val="996600"/>
    <a:srgbClr val="99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p:scale>
          <a:sx n="75" d="100"/>
          <a:sy n="75" d="100"/>
        </p:scale>
        <p:origin x="-123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DCDAC97A-7C27-4A22-80AE-4FA22058DD36}" type="datetimeFigureOut">
              <a:rPr lang="ar-SA" smtClean="0"/>
              <a:t>24/01/35</a:t>
            </a:fld>
            <a:endParaRPr lang="ar-SA"/>
          </a:p>
        </p:txBody>
      </p:sp>
      <p:sp>
        <p:nvSpPr>
          <p:cNvPr id="4" name="عنصر نائب لصورة الشريحة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42BA0D81-D4BD-48AB-87C4-F7F66A8F07F0}" type="slidenum">
              <a:rPr lang="ar-SA" smtClean="0"/>
              <a:t>‹#›</a:t>
            </a:fld>
            <a:endParaRPr lang="ar-SA"/>
          </a:p>
        </p:txBody>
      </p:sp>
    </p:spTree>
    <p:extLst>
      <p:ext uri="{BB962C8B-B14F-4D97-AF65-F5344CB8AC3E}">
        <p14:creationId xmlns:p14="http://schemas.microsoft.com/office/powerpoint/2010/main" val="235332924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B7882F0-B445-45D3-889C-6489A38B21E0}" type="datetime1">
              <a:rPr lang="ar-SA" smtClean="0"/>
              <a:t>24/01/35</a:t>
            </a:fld>
            <a:endParaRPr lang="ar-SA"/>
          </a:p>
        </p:txBody>
      </p:sp>
      <p:sp>
        <p:nvSpPr>
          <p:cNvPr id="5" name="عنصر نائب للتذييل 4"/>
          <p:cNvSpPr>
            <a:spLocks noGrp="1"/>
          </p:cNvSpPr>
          <p:nvPr>
            <p:ph type="ftr" sz="quarter" idx="11"/>
          </p:nvPr>
        </p:nvSpPr>
        <p:spPr/>
        <p:txBody>
          <a:bodyPr/>
          <a:lstStyle/>
          <a:p>
            <a:r>
              <a:rPr lang="ar-SA" smtClean="0"/>
              <a:t>مهارة التفكير الناقد</a:t>
            </a:r>
            <a:endParaRPr lang="ar-SA"/>
          </a:p>
        </p:txBody>
      </p:sp>
      <p:sp>
        <p:nvSpPr>
          <p:cNvPr id="6" name="عنصر نائب لرقم الشريحة 5"/>
          <p:cNvSpPr>
            <a:spLocks noGrp="1"/>
          </p:cNvSpPr>
          <p:nvPr>
            <p:ph type="sldNum" sz="quarter" idx="12"/>
          </p:nvPr>
        </p:nvSpPr>
        <p:spPr/>
        <p:txBody>
          <a:bodyPr/>
          <a:lstStyle/>
          <a:p>
            <a:fld id="{B2A342C3-9621-45B7-9CFF-46BE6E7448EB}" type="slidenum">
              <a:rPr lang="ar-SA" smtClean="0"/>
              <a:t>‹#›</a:t>
            </a:fld>
            <a:endParaRPr lang="ar-SA"/>
          </a:p>
        </p:txBody>
      </p:sp>
    </p:spTree>
    <p:extLst>
      <p:ext uri="{BB962C8B-B14F-4D97-AF65-F5344CB8AC3E}">
        <p14:creationId xmlns:p14="http://schemas.microsoft.com/office/powerpoint/2010/main" val="4244270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652FF28-3654-45BC-B638-F33E9F0D6FFE}" type="datetime1">
              <a:rPr lang="ar-SA" smtClean="0"/>
              <a:t>24/01/35</a:t>
            </a:fld>
            <a:endParaRPr lang="ar-SA"/>
          </a:p>
        </p:txBody>
      </p:sp>
      <p:sp>
        <p:nvSpPr>
          <p:cNvPr id="5" name="عنصر نائب للتذييل 4"/>
          <p:cNvSpPr>
            <a:spLocks noGrp="1"/>
          </p:cNvSpPr>
          <p:nvPr>
            <p:ph type="ftr" sz="quarter" idx="11"/>
          </p:nvPr>
        </p:nvSpPr>
        <p:spPr/>
        <p:txBody>
          <a:bodyPr/>
          <a:lstStyle/>
          <a:p>
            <a:r>
              <a:rPr lang="ar-SA" smtClean="0"/>
              <a:t>مهارة التفكير الناقد</a:t>
            </a:r>
            <a:endParaRPr lang="ar-SA"/>
          </a:p>
        </p:txBody>
      </p:sp>
      <p:sp>
        <p:nvSpPr>
          <p:cNvPr id="6" name="عنصر نائب لرقم الشريحة 5"/>
          <p:cNvSpPr>
            <a:spLocks noGrp="1"/>
          </p:cNvSpPr>
          <p:nvPr>
            <p:ph type="sldNum" sz="quarter" idx="12"/>
          </p:nvPr>
        </p:nvSpPr>
        <p:spPr/>
        <p:txBody>
          <a:bodyPr/>
          <a:lstStyle/>
          <a:p>
            <a:fld id="{B2A342C3-9621-45B7-9CFF-46BE6E7448EB}" type="slidenum">
              <a:rPr lang="ar-SA" smtClean="0"/>
              <a:t>‹#›</a:t>
            </a:fld>
            <a:endParaRPr lang="ar-SA"/>
          </a:p>
        </p:txBody>
      </p:sp>
    </p:spTree>
    <p:extLst>
      <p:ext uri="{BB962C8B-B14F-4D97-AF65-F5344CB8AC3E}">
        <p14:creationId xmlns:p14="http://schemas.microsoft.com/office/powerpoint/2010/main" val="7572474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9BA72B8F-5B50-402F-8BE0-455707A7B938}" type="datetime1">
              <a:rPr lang="ar-SA" smtClean="0"/>
              <a:t>24/01/35</a:t>
            </a:fld>
            <a:endParaRPr lang="ar-SA"/>
          </a:p>
        </p:txBody>
      </p:sp>
      <p:sp>
        <p:nvSpPr>
          <p:cNvPr id="5" name="عنصر نائب للتذييل 4"/>
          <p:cNvSpPr>
            <a:spLocks noGrp="1"/>
          </p:cNvSpPr>
          <p:nvPr>
            <p:ph type="ftr" sz="quarter" idx="11"/>
          </p:nvPr>
        </p:nvSpPr>
        <p:spPr/>
        <p:txBody>
          <a:bodyPr/>
          <a:lstStyle/>
          <a:p>
            <a:r>
              <a:rPr lang="ar-SA" smtClean="0"/>
              <a:t>مهارة التفكير الناقد</a:t>
            </a:r>
            <a:endParaRPr lang="ar-SA"/>
          </a:p>
        </p:txBody>
      </p:sp>
      <p:sp>
        <p:nvSpPr>
          <p:cNvPr id="6" name="عنصر نائب لرقم الشريحة 5"/>
          <p:cNvSpPr>
            <a:spLocks noGrp="1"/>
          </p:cNvSpPr>
          <p:nvPr>
            <p:ph type="sldNum" sz="quarter" idx="12"/>
          </p:nvPr>
        </p:nvSpPr>
        <p:spPr/>
        <p:txBody>
          <a:bodyPr/>
          <a:lstStyle/>
          <a:p>
            <a:fld id="{B2A342C3-9621-45B7-9CFF-46BE6E7448EB}" type="slidenum">
              <a:rPr lang="ar-SA" smtClean="0"/>
              <a:t>‹#›</a:t>
            </a:fld>
            <a:endParaRPr lang="ar-SA"/>
          </a:p>
        </p:txBody>
      </p:sp>
    </p:spTree>
    <p:extLst>
      <p:ext uri="{BB962C8B-B14F-4D97-AF65-F5344CB8AC3E}">
        <p14:creationId xmlns:p14="http://schemas.microsoft.com/office/powerpoint/2010/main" val="3163316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F64BD533-13AE-4346-A873-D0F74D3BD527}" type="datetime1">
              <a:rPr lang="ar-SA" smtClean="0"/>
              <a:t>24/01/35</a:t>
            </a:fld>
            <a:endParaRPr lang="ar-SA"/>
          </a:p>
        </p:txBody>
      </p:sp>
      <p:sp>
        <p:nvSpPr>
          <p:cNvPr id="5" name="عنصر نائب للتذييل 4"/>
          <p:cNvSpPr>
            <a:spLocks noGrp="1"/>
          </p:cNvSpPr>
          <p:nvPr>
            <p:ph type="ftr" sz="quarter" idx="11"/>
          </p:nvPr>
        </p:nvSpPr>
        <p:spPr/>
        <p:txBody>
          <a:bodyPr/>
          <a:lstStyle/>
          <a:p>
            <a:r>
              <a:rPr lang="ar-SA" smtClean="0"/>
              <a:t>مهارة التفكير الناقد</a:t>
            </a:r>
            <a:endParaRPr lang="ar-SA"/>
          </a:p>
        </p:txBody>
      </p:sp>
      <p:sp>
        <p:nvSpPr>
          <p:cNvPr id="6" name="عنصر نائب لرقم الشريحة 5"/>
          <p:cNvSpPr>
            <a:spLocks noGrp="1"/>
          </p:cNvSpPr>
          <p:nvPr>
            <p:ph type="sldNum" sz="quarter" idx="12"/>
          </p:nvPr>
        </p:nvSpPr>
        <p:spPr/>
        <p:txBody>
          <a:bodyPr/>
          <a:lstStyle/>
          <a:p>
            <a:fld id="{B2A342C3-9621-45B7-9CFF-46BE6E7448EB}" type="slidenum">
              <a:rPr lang="ar-SA" smtClean="0"/>
              <a:t>‹#›</a:t>
            </a:fld>
            <a:endParaRPr lang="ar-SA"/>
          </a:p>
        </p:txBody>
      </p:sp>
    </p:spTree>
    <p:extLst>
      <p:ext uri="{BB962C8B-B14F-4D97-AF65-F5344CB8AC3E}">
        <p14:creationId xmlns:p14="http://schemas.microsoft.com/office/powerpoint/2010/main" val="14040613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35E7E7B-6143-4D43-AB36-0FD1E74FF746}" type="datetime1">
              <a:rPr lang="ar-SA" smtClean="0"/>
              <a:t>24/01/35</a:t>
            </a:fld>
            <a:endParaRPr lang="ar-SA"/>
          </a:p>
        </p:txBody>
      </p:sp>
      <p:sp>
        <p:nvSpPr>
          <p:cNvPr id="5" name="عنصر نائب للتذييل 4"/>
          <p:cNvSpPr>
            <a:spLocks noGrp="1"/>
          </p:cNvSpPr>
          <p:nvPr>
            <p:ph type="ftr" sz="quarter" idx="11"/>
          </p:nvPr>
        </p:nvSpPr>
        <p:spPr/>
        <p:txBody>
          <a:bodyPr/>
          <a:lstStyle/>
          <a:p>
            <a:r>
              <a:rPr lang="ar-SA" smtClean="0"/>
              <a:t>مهارة التفكير الناقد</a:t>
            </a:r>
            <a:endParaRPr lang="ar-SA"/>
          </a:p>
        </p:txBody>
      </p:sp>
      <p:sp>
        <p:nvSpPr>
          <p:cNvPr id="6" name="عنصر نائب لرقم الشريحة 5"/>
          <p:cNvSpPr>
            <a:spLocks noGrp="1"/>
          </p:cNvSpPr>
          <p:nvPr>
            <p:ph type="sldNum" sz="quarter" idx="12"/>
          </p:nvPr>
        </p:nvSpPr>
        <p:spPr/>
        <p:txBody>
          <a:bodyPr/>
          <a:lstStyle/>
          <a:p>
            <a:fld id="{B2A342C3-9621-45B7-9CFF-46BE6E7448EB}" type="slidenum">
              <a:rPr lang="ar-SA" smtClean="0"/>
              <a:t>‹#›</a:t>
            </a:fld>
            <a:endParaRPr lang="ar-SA"/>
          </a:p>
        </p:txBody>
      </p:sp>
    </p:spTree>
    <p:extLst>
      <p:ext uri="{BB962C8B-B14F-4D97-AF65-F5344CB8AC3E}">
        <p14:creationId xmlns:p14="http://schemas.microsoft.com/office/powerpoint/2010/main" val="2102734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908197E4-2BE4-40A6-8BA6-35B07125BD0E}" type="datetime1">
              <a:rPr lang="ar-SA" smtClean="0"/>
              <a:t>24/01/35</a:t>
            </a:fld>
            <a:endParaRPr lang="ar-SA"/>
          </a:p>
        </p:txBody>
      </p:sp>
      <p:sp>
        <p:nvSpPr>
          <p:cNvPr id="6" name="عنصر نائب للتذييل 5"/>
          <p:cNvSpPr>
            <a:spLocks noGrp="1"/>
          </p:cNvSpPr>
          <p:nvPr>
            <p:ph type="ftr" sz="quarter" idx="11"/>
          </p:nvPr>
        </p:nvSpPr>
        <p:spPr/>
        <p:txBody>
          <a:bodyPr/>
          <a:lstStyle/>
          <a:p>
            <a:r>
              <a:rPr lang="ar-SA" smtClean="0"/>
              <a:t>مهارة التفكير الناقد</a:t>
            </a:r>
            <a:endParaRPr lang="ar-SA"/>
          </a:p>
        </p:txBody>
      </p:sp>
      <p:sp>
        <p:nvSpPr>
          <p:cNvPr id="7" name="عنصر نائب لرقم الشريحة 6"/>
          <p:cNvSpPr>
            <a:spLocks noGrp="1"/>
          </p:cNvSpPr>
          <p:nvPr>
            <p:ph type="sldNum" sz="quarter" idx="12"/>
          </p:nvPr>
        </p:nvSpPr>
        <p:spPr/>
        <p:txBody>
          <a:bodyPr/>
          <a:lstStyle/>
          <a:p>
            <a:fld id="{B2A342C3-9621-45B7-9CFF-46BE6E7448EB}" type="slidenum">
              <a:rPr lang="ar-SA" smtClean="0"/>
              <a:t>‹#›</a:t>
            </a:fld>
            <a:endParaRPr lang="ar-SA"/>
          </a:p>
        </p:txBody>
      </p:sp>
    </p:spTree>
    <p:extLst>
      <p:ext uri="{BB962C8B-B14F-4D97-AF65-F5344CB8AC3E}">
        <p14:creationId xmlns:p14="http://schemas.microsoft.com/office/powerpoint/2010/main" val="729628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454F545-D188-4C9D-9880-C08F9D8305AE}" type="datetime1">
              <a:rPr lang="ar-SA" smtClean="0"/>
              <a:t>24/01/35</a:t>
            </a:fld>
            <a:endParaRPr lang="ar-SA"/>
          </a:p>
        </p:txBody>
      </p:sp>
      <p:sp>
        <p:nvSpPr>
          <p:cNvPr id="8" name="عنصر نائب للتذييل 7"/>
          <p:cNvSpPr>
            <a:spLocks noGrp="1"/>
          </p:cNvSpPr>
          <p:nvPr>
            <p:ph type="ftr" sz="quarter" idx="11"/>
          </p:nvPr>
        </p:nvSpPr>
        <p:spPr/>
        <p:txBody>
          <a:bodyPr/>
          <a:lstStyle/>
          <a:p>
            <a:r>
              <a:rPr lang="ar-SA" smtClean="0"/>
              <a:t>مهارة التفكير الناقد</a:t>
            </a:r>
            <a:endParaRPr lang="ar-SA"/>
          </a:p>
        </p:txBody>
      </p:sp>
      <p:sp>
        <p:nvSpPr>
          <p:cNvPr id="9" name="عنصر نائب لرقم الشريحة 8"/>
          <p:cNvSpPr>
            <a:spLocks noGrp="1"/>
          </p:cNvSpPr>
          <p:nvPr>
            <p:ph type="sldNum" sz="quarter" idx="12"/>
          </p:nvPr>
        </p:nvSpPr>
        <p:spPr/>
        <p:txBody>
          <a:bodyPr/>
          <a:lstStyle/>
          <a:p>
            <a:fld id="{B2A342C3-9621-45B7-9CFF-46BE6E7448EB}" type="slidenum">
              <a:rPr lang="ar-SA" smtClean="0"/>
              <a:t>‹#›</a:t>
            </a:fld>
            <a:endParaRPr lang="ar-SA"/>
          </a:p>
        </p:txBody>
      </p:sp>
    </p:spTree>
    <p:extLst>
      <p:ext uri="{BB962C8B-B14F-4D97-AF65-F5344CB8AC3E}">
        <p14:creationId xmlns:p14="http://schemas.microsoft.com/office/powerpoint/2010/main" val="1519959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A3C2FD75-DF92-4F9B-8899-0174577D79BB}" type="datetime1">
              <a:rPr lang="ar-SA" smtClean="0"/>
              <a:t>24/01/35</a:t>
            </a:fld>
            <a:endParaRPr lang="ar-SA"/>
          </a:p>
        </p:txBody>
      </p:sp>
      <p:sp>
        <p:nvSpPr>
          <p:cNvPr id="4" name="عنصر نائب للتذييل 3"/>
          <p:cNvSpPr>
            <a:spLocks noGrp="1"/>
          </p:cNvSpPr>
          <p:nvPr>
            <p:ph type="ftr" sz="quarter" idx="11"/>
          </p:nvPr>
        </p:nvSpPr>
        <p:spPr/>
        <p:txBody>
          <a:bodyPr/>
          <a:lstStyle/>
          <a:p>
            <a:r>
              <a:rPr lang="ar-SA" smtClean="0"/>
              <a:t>مهارة التفكير الناقد</a:t>
            </a:r>
            <a:endParaRPr lang="ar-SA"/>
          </a:p>
        </p:txBody>
      </p:sp>
      <p:sp>
        <p:nvSpPr>
          <p:cNvPr id="5" name="عنصر نائب لرقم الشريحة 4"/>
          <p:cNvSpPr>
            <a:spLocks noGrp="1"/>
          </p:cNvSpPr>
          <p:nvPr>
            <p:ph type="sldNum" sz="quarter" idx="12"/>
          </p:nvPr>
        </p:nvSpPr>
        <p:spPr/>
        <p:txBody>
          <a:bodyPr/>
          <a:lstStyle/>
          <a:p>
            <a:fld id="{B2A342C3-9621-45B7-9CFF-46BE6E7448EB}" type="slidenum">
              <a:rPr lang="ar-SA" smtClean="0"/>
              <a:t>‹#›</a:t>
            </a:fld>
            <a:endParaRPr lang="ar-SA"/>
          </a:p>
        </p:txBody>
      </p:sp>
    </p:spTree>
    <p:extLst>
      <p:ext uri="{BB962C8B-B14F-4D97-AF65-F5344CB8AC3E}">
        <p14:creationId xmlns:p14="http://schemas.microsoft.com/office/powerpoint/2010/main" val="893008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F69A5807-5D07-4B36-A8A4-B94803263D64}" type="datetime1">
              <a:rPr lang="ar-SA" smtClean="0"/>
              <a:t>24/01/35</a:t>
            </a:fld>
            <a:endParaRPr lang="ar-SA"/>
          </a:p>
        </p:txBody>
      </p:sp>
      <p:sp>
        <p:nvSpPr>
          <p:cNvPr id="3" name="عنصر نائب للتذييل 2"/>
          <p:cNvSpPr>
            <a:spLocks noGrp="1"/>
          </p:cNvSpPr>
          <p:nvPr>
            <p:ph type="ftr" sz="quarter" idx="11"/>
          </p:nvPr>
        </p:nvSpPr>
        <p:spPr/>
        <p:txBody>
          <a:bodyPr/>
          <a:lstStyle/>
          <a:p>
            <a:r>
              <a:rPr lang="ar-SA" smtClean="0"/>
              <a:t>مهارة التفكير الناقد</a:t>
            </a:r>
            <a:endParaRPr lang="ar-SA"/>
          </a:p>
        </p:txBody>
      </p:sp>
      <p:sp>
        <p:nvSpPr>
          <p:cNvPr id="4" name="عنصر نائب لرقم الشريحة 3"/>
          <p:cNvSpPr>
            <a:spLocks noGrp="1"/>
          </p:cNvSpPr>
          <p:nvPr>
            <p:ph type="sldNum" sz="quarter" idx="12"/>
          </p:nvPr>
        </p:nvSpPr>
        <p:spPr/>
        <p:txBody>
          <a:bodyPr/>
          <a:lstStyle/>
          <a:p>
            <a:fld id="{B2A342C3-9621-45B7-9CFF-46BE6E7448EB}" type="slidenum">
              <a:rPr lang="ar-SA" smtClean="0"/>
              <a:t>‹#›</a:t>
            </a:fld>
            <a:endParaRPr lang="ar-SA"/>
          </a:p>
        </p:txBody>
      </p:sp>
    </p:spTree>
    <p:extLst>
      <p:ext uri="{BB962C8B-B14F-4D97-AF65-F5344CB8AC3E}">
        <p14:creationId xmlns:p14="http://schemas.microsoft.com/office/powerpoint/2010/main" val="25227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BC9A7002-F46C-4B74-8F9E-1A4AADA66A03}" type="datetime1">
              <a:rPr lang="ar-SA" smtClean="0"/>
              <a:t>24/01/35</a:t>
            </a:fld>
            <a:endParaRPr lang="ar-SA"/>
          </a:p>
        </p:txBody>
      </p:sp>
      <p:sp>
        <p:nvSpPr>
          <p:cNvPr id="6" name="عنصر نائب للتذييل 5"/>
          <p:cNvSpPr>
            <a:spLocks noGrp="1"/>
          </p:cNvSpPr>
          <p:nvPr>
            <p:ph type="ftr" sz="quarter" idx="11"/>
          </p:nvPr>
        </p:nvSpPr>
        <p:spPr/>
        <p:txBody>
          <a:bodyPr/>
          <a:lstStyle/>
          <a:p>
            <a:r>
              <a:rPr lang="ar-SA" smtClean="0"/>
              <a:t>مهارة التفكير الناقد</a:t>
            </a:r>
            <a:endParaRPr lang="ar-SA"/>
          </a:p>
        </p:txBody>
      </p:sp>
      <p:sp>
        <p:nvSpPr>
          <p:cNvPr id="7" name="عنصر نائب لرقم الشريحة 6"/>
          <p:cNvSpPr>
            <a:spLocks noGrp="1"/>
          </p:cNvSpPr>
          <p:nvPr>
            <p:ph type="sldNum" sz="quarter" idx="12"/>
          </p:nvPr>
        </p:nvSpPr>
        <p:spPr/>
        <p:txBody>
          <a:bodyPr/>
          <a:lstStyle/>
          <a:p>
            <a:fld id="{B2A342C3-9621-45B7-9CFF-46BE6E7448EB}" type="slidenum">
              <a:rPr lang="ar-SA" smtClean="0"/>
              <a:t>‹#›</a:t>
            </a:fld>
            <a:endParaRPr lang="ar-SA"/>
          </a:p>
        </p:txBody>
      </p:sp>
    </p:spTree>
    <p:extLst>
      <p:ext uri="{BB962C8B-B14F-4D97-AF65-F5344CB8AC3E}">
        <p14:creationId xmlns:p14="http://schemas.microsoft.com/office/powerpoint/2010/main" val="9822717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E566CBB0-799C-4E2F-8C5C-5EA27A4F849F}" type="datetime1">
              <a:rPr lang="ar-SA" smtClean="0"/>
              <a:t>24/01/35</a:t>
            </a:fld>
            <a:endParaRPr lang="ar-SA"/>
          </a:p>
        </p:txBody>
      </p:sp>
      <p:sp>
        <p:nvSpPr>
          <p:cNvPr id="6" name="عنصر نائب للتذييل 5"/>
          <p:cNvSpPr>
            <a:spLocks noGrp="1"/>
          </p:cNvSpPr>
          <p:nvPr>
            <p:ph type="ftr" sz="quarter" idx="11"/>
          </p:nvPr>
        </p:nvSpPr>
        <p:spPr/>
        <p:txBody>
          <a:bodyPr/>
          <a:lstStyle/>
          <a:p>
            <a:r>
              <a:rPr lang="ar-SA" smtClean="0"/>
              <a:t>مهارة التفكير الناقد</a:t>
            </a:r>
            <a:endParaRPr lang="ar-SA"/>
          </a:p>
        </p:txBody>
      </p:sp>
      <p:sp>
        <p:nvSpPr>
          <p:cNvPr id="7" name="عنصر نائب لرقم الشريحة 6"/>
          <p:cNvSpPr>
            <a:spLocks noGrp="1"/>
          </p:cNvSpPr>
          <p:nvPr>
            <p:ph type="sldNum" sz="quarter" idx="12"/>
          </p:nvPr>
        </p:nvSpPr>
        <p:spPr/>
        <p:txBody>
          <a:bodyPr/>
          <a:lstStyle/>
          <a:p>
            <a:fld id="{B2A342C3-9621-45B7-9CFF-46BE6E7448EB}" type="slidenum">
              <a:rPr lang="ar-SA" smtClean="0"/>
              <a:t>‹#›</a:t>
            </a:fld>
            <a:endParaRPr lang="ar-SA"/>
          </a:p>
        </p:txBody>
      </p:sp>
    </p:spTree>
    <p:extLst>
      <p:ext uri="{BB962C8B-B14F-4D97-AF65-F5344CB8AC3E}">
        <p14:creationId xmlns:p14="http://schemas.microsoft.com/office/powerpoint/2010/main" val="2681018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D88A14E-0BF6-4B2F-B5E3-FDF3098DD00A}" type="datetime1">
              <a:rPr lang="ar-SA" smtClean="0"/>
              <a:t>24/01/35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r>
              <a:rPr lang="ar-SA" smtClean="0"/>
              <a:t>مهارة التفكير الناقد</a:t>
            </a:r>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B2A342C3-9621-45B7-9CFF-46BE6E7448EB}" type="slidenum">
              <a:rPr lang="ar-SA" smtClean="0"/>
              <a:t>‹#›</a:t>
            </a:fld>
            <a:endParaRPr lang="ar-SA"/>
          </a:p>
        </p:txBody>
      </p:sp>
    </p:spTree>
    <p:extLst>
      <p:ext uri="{BB962C8B-B14F-4D97-AF65-F5344CB8AC3E}">
        <p14:creationId xmlns:p14="http://schemas.microsoft.com/office/powerpoint/2010/main" val="296742174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عنصر نائب للتذييل 8"/>
          <p:cNvSpPr>
            <a:spLocks noGrp="1"/>
          </p:cNvSpPr>
          <p:nvPr>
            <p:ph type="ftr" sz="quarter" idx="11"/>
          </p:nvPr>
        </p:nvSpPr>
        <p:spPr/>
        <p:txBody>
          <a:bodyPr/>
          <a:lstStyle/>
          <a:p>
            <a:r>
              <a:rPr lang="ar-SA" smtClean="0"/>
              <a:t>مهارة التفكير الناقد</a:t>
            </a:r>
            <a:endParaRPr lang="ar-SA"/>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499993" y="908720"/>
            <a:ext cx="4032448" cy="4824536"/>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مربع نص 1"/>
          <p:cNvSpPr txBox="1"/>
          <p:nvPr/>
        </p:nvSpPr>
        <p:spPr>
          <a:xfrm>
            <a:off x="827584" y="1772816"/>
            <a:ext cx="3024336" cy="4031873"/>
          </a:xfrm>
          <a:prstGeom prst="rect">
            <a:avLst/>
          </a:prstGeom>
          <a:noFill/>
        </p:spPr>
        <p:txBody>
          <a:bodyPr wrap="square" rtlCol="1">
            <a:spAutoFit/>
          </a:bodyPr>
          <a:lstStyle/>
          <a:p>
            <a:pPr algn="ctr"/>
            <a:r>
              <a:rPr lang="ar-SA" sz="4800" dirty="0" smtClean="0">
                <a:solidFill>
                  <a:srgbClr val="0066FF"/>
                </a:solidFill>
                <a:cs typeface="AL-Mateen" pitchFamily="2" charset="-78"/>
              </a:rPr>
              <a:t>مهارة</a:t>
            </a:r>
          </a:p>
          <a:p>
            <a:pPr algn="ctr"/>
            <a:r>
              <a:rPr lang="ar-SA" sz="4800" dirty="0" smtClean="0">
                <a:solidFill>
                  <a:srgbClr val="0066FF"/>
                </a:solidFill>
                <a:cs typeface="AL-Mateen" pitchFamily="2" charset="-78"/>
              </a:rPr>
              <a:t> </a:t>
            </a:r>
            <a:r>
              <a:rPr lang="ar-SA" sz="4800" dirty="0">
                <a:solidFill>
                  <a:srgbClr val="0066FF"/>
                </a:solidFill>
                <a:cs typeface="AL-Mateen" pitchFamily="2" charset="-78"/>
              </a:rPr>
              <a:t>التفكير الناقد</a:t>
            </a:r>
          </a:p>
          <a:p>
            <a:pPr algn="ctr"/>
            <a:endParaRPr lang="ar-SA" sz="3200" dirty="0" smtClean="0">
              <a:cs typeface="AL-Mateen" pitchFamily="2" charset="-78"/>
            </a:endParaRPr>
          </a:p>
          <a:p>
            <a:pPr algn="ctr"/>
            <a:r>
              <a:rPr lang="ar-SA" sz="3200" dirty="0" smtClean="0">
                <a:solidFill>
                  <a:srgbClr val="009900"/>
                </a:solidFill>
                <a:cs typeface="AL-Mateen" pitchFamily="2" charset="-78"/>
              </a:rPr>
              <a:t>إعداد وإلقاء</a:t>
            </a:r>
          </a:p>
          <a:p>
            <a:pPr algn="ctr"/>
            <a:r>
              <a:rPr lang="ar-SA" sz="3200" dirty="0" smtClean="0">
                <a:solidFill>
                  <a:srgbClr val="009900"/>
                </a:solidFill>
                <a:cs typeface="AL-Mateen" pitchFamily="2" charset="-78"/>
              </a:rPr>
              <a:t> </a:t>
            </a:r>
            <a:r>
              <a:rPr lang="ar-SA" sz="3200" dirty="0">
                <a:solidFill>
                  <a:srgbClr val="009900"/>
                </a:solidFill>
                <a:cs typeface="AL-Mateen" pitchFamily="2" charset="-78"/>
              </a:rPr>
              <a:t>حورية اللحياني</a:t>
            </a:r>
          </a:p>
          <a:p>
            <a:pPr algn="ctr"/>
            <a:r>
              <a:rPr lang="ar-SA" sz="3200" dirty="0">
                <a:solidFill>
                  <a:srgbClr val="009900"/>
                </a:solidFill>
                <a:cs typeface="AL-Mateen" pitchFamily="2" charset="-78"/>
              </a:rPr>
              <a:t>مشرفة توجيه وإرشاد الطالبات</a:t>
            </a:r>
          </a:p>
        </p:txBody>
      </p:sp>
    </p:spTree>
    <p:extLst>
      <p:ext uri="{BB962C8B-B14F-4D97-AF65-F5344CB8AC3E}">
        <p14:creationId xmlns:p14="http://schemas.microsoft.com/office/powerpoint/2010/main" val="1940703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3" name="مربع نص 2"/>
          <p:cNvSpPr txBox="1"/>
          <p:nvPr/>
        </p:nvSpPr>
        <p:spPr>
          <a:xfrm>
            <a:off x="2339752" y="1932508"/>
            <a:ext cx="4708438" cy="2000548"/>
          </a:xfrm>
          <a:prstGeom prst="rect">
            <a:avLst/>
          </a:prstGeom>
          <a:noFill/>
        </p:spPr>
        <p:txBody>
          <a:bodyPr wrap="square" rtlCol="1">
            <a:spAutoFit/>
          </a:bodyPr>
          <a:lstStyle/>
          <a:p>
            <a:pPr algn="ctr"/>
            <a:r>
              <a:rPr lang="ar-SA" sz="4400" dirty="0" smtClean="0">
                <a:solidFill>
                  <a:srgbClr val="C00000"/>
                </a:solidFill>
                <a:cs typeface="Al-Mothnna" pitchFamily="2" charset="-78"/>
              </a:rPr>
              <a:t>نشاط</a:t>
            </a:r>
          </a:p>
          <a:p>
            <a:pPr algn="ctr"/>
            <a:r>
              <a:rPr lang="ar-SA" sz="4000" dirty="0" smtClean="0">
                <a:solidFill>
                  <a:srgbClr val="C00000"/>
                </a:solidFill>
                <a:cs typeface="AL-Mohanad Bold" pitchFamily="2" charset="-78"/>
              </a:rPr>
              <a:t>ميزي بين الحقيقة والرأي</a:t>
            </a:r>
            <a:r>
              <a:rPr lang="ar-SA" sz="4000" dirty="0" smtClean="0">
                <a:solidFill>
                  <a:srgbClr val="C00000"/>
                </a:solidFill>
                <a:cs typeface="Al-Mothnna" pitchFamily="2" charset="-78"/>
              </a:rPr>
              <a:t>  </a:t>
            </a:r>
            <a:r>
              <a:rPr lang="ar-SA" sz="4000" dirty="0" smtClean="0">
                <a:solidFill>
                  <a:srgbClr val="C00000"/>
                </a:solidFill>
                <a:cs typeface="AL-Mohanad Bold" pitchFamily="2" charset="-78"/>
              </a:rPr>
              <a:t>في العبارات التالية :</a:t>
            </a:r>
          </a:p>
        </p:txBody>
      </p:sp>
    </p:spTree>
    <p:extLst>
      <p:ext uri="{BB962C8B-B14F-4D97-AF65-F5344CB8AC3E}">
        <p14:creationId xmlns:p14="http://schemas.microsoft.com/office/powerpoint/2010/main" val="4936241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3" name="مربع نص 2"/>
          <p:cNvSpPr txBox="1"/>
          <p:nvPr/>
        </p:nvSpPr>
        <p:spPr>
          <a:xfrm>
            <a:off x="2267744" y="1759456"/>
            <a:ext cx="5904656" cy="2677656"/>
          </a:xfrm>
          <a:prstGeom prst="rect">
            <a:avLst/>
          </a:prstGeom>
          <a:noFill/>
        </p:spPr>
        <p:txBody>
          <a:bodyPr wrap="square" rtlCol="1">
            <a:spAutoFit/>
          </a:bodyPr>
          <a:lstStyle/>
          <a:p>
            <a:pPr marL="285750" indent="-285750">
              <a:buFont typeface="Arial" pitchFamily="34" charset="0"/>
              <a:buChar char="•"/>
            </a:pPr>
            <a:r>
              <a:rPr lang="ar-SA" sz="2800" dirty="0" smtClean="0">
                <a:cs typeface="AL-Mohanad Bold" pitchFamily="2" charset="-78"/>
              </a:rPr>
              <a:t>مجموع زوايا المثلث 180 درجة </a:t>
            </a:r>
          </a:p>
          <a:p>
            <a:pPr marL="285750" indent="-285750">
              <a:buFont typeface="Arial" pitchFamily="34" charset="0"/>
              <a:buChar char="•"/>
            </a:pPr>
            <a:r>
              <a:rPr lang="ar-SA" sz="2800" dirty="0" smtClean="0">
                <a:cs typeface="AL-Mohanad Bold" pitchFamily="2" charset="-78"/>
              </a:rPr>
              <a:t>تعلُّم الرياضيات أصعب من تعلُّم اللغة الانجليزية </a:t>
            </a:r>
          </a:p>
          <a:p>
            <a:pPr marL="285750" indent="-285750">
              <a:buFont typeface="Arial" pitchFamily="34" charset="0"/>
              <a:buChar char="•"/>
            </a:pPr>
            <a:r>
              <a:rPr lang="ar-SA" sz="2800" dirty="0" smtClean="0">
                <a:cs typeface="AL-Mohanad Bold" pitchFamily="2" charset="-78"/>
              </a:rPr>
              <a:t>الرياض عاصمة المملكة العربية السعودية </a:t>
            </a:r>
          </a:p>
          <a:p>
            <a:pPr marL="285750" indent="-285750">
              <a:buFont typeface="Arial" pitchFamily="34" charset="0"/>
              <a:buChar char="•"/>
            </a:pPr>
            <a:r>
              <a:rPr lang="ar-SA" sz="2800" dirty="0" smtClean="0">
                <a:cs typeface="AL-Mohanad Bold" pitchFamily="2" charset="-78"/>
              </a:rPr>
              <a:t>شعر أحمد شوقي أجمل من شعر حافظ إبراهيم </a:t>
            </a:r>
          </a:p>
          <a:p>
            <a:pPr marL="285750" indent="-285750">
              <a:buFont typeface="Arial" pitchFamily="34" charset="0"/>
              <a:buChar char="•"/>
            </a:pPr>
            <a:r>
              <a:rPr lang="ar-SA" sz="2800" dirty="0" smtClean="0">
                <a:cs typeface="AL-Mohanad Bold" pitchFamily="2" charset="-78"/>
              </a:rPr>
              <a:t>مهنة الطب أسمى المهن </a:t>
            </a:r>
          </a:p>
          <a:p>
            <a:pPr marL="285750" indent="-285750">
              <a:buFont typeface="Arial" pitchFamily="34" charset="0"/>
              <a:buChar char="•"/>
            </a:pPr>
            <a:r>
              <a:rPr lang="ar-SA" sz="2800" dirty="0" smtClean="0">
                <a:cs typeface="AL-Mohanad Bold" pitchFamily="2" charset="-78"/>
              </a:rPr>
              <a:t>أقسام الكلمة اسم وفعل وحرف  </a:t>
            </a:r>
            <a:endParaRPr lang="ar-SA" sz="2800" dirty="0">
              <a:cs typeface="AL-Mohanad Bold" pitchFamily="2" charset="-78"/>
            </a:endParaRPr>
          </a:p>
        </p:txBody>
      </p:sp>
      <p:sp>
        <p:nvSpPr>
          <p:cNvPr id="4" name="مربع نص 3"/>
          <p:cNvSpPr txBox="1"/>
          <p:nvPr/>
        </p:nvSpPr>
        <p:spPr>
          <a:xfrm>
            <a:off x="4211960" y="1259468"/>
            <a:ext cx="1728192" cy="369332"/>
          </a:xfrm>
          <a:prstGeom prst="rect">
            <a:avLst/>
          </a:prstGeom>
          <a:noFill/>
        </p:spPr>
        <p:txBody>
          <a:bodyPr wrap="square" rtlCol="1">
            <a:spAutoFit/>
          </a:bodyPr>
          <a:lstStyle/>
          <a:p>
            <a:endParaRPr lang="ar-SA" dirty="0"/>
          </a:p>
        </p:txBody>
      </p:sp>
      <p:sp>
        <p:nvSpPr>
          <p:cNvPr id="5" name="مربع نص 4"/>
          <p:cNvSpPr txBox="1"/>
          <p:nvPr/>
        </p:nvSpPr>
        <p:spPr>
          <a:xfrm>
            <a:off x="1259632" y="1743199"/>
            <a:ext cx="1480875" cy="461665"/>
          </a:xfrm>
          <a:prstGeom prst="rect">
            <a:avLst/>
          </a:prstGeom>
          <a:noFill/>
        </p:spPr>
        <p:txBody>
          <a:bodyPr wrap="square" rtlCol="1">
            <a:spAutoFit/>
          </a:bodyPr>
          <a:lstStyle/>
          <a:p>
            <a:pPr algn="ctr"/>
            <a:r>
              <a:rPr lang="ar-SA" sz="2400" dirty="0" smtClean="0">
                <a:solidFill>
                  <a:srgbClr val="009900"/>
                </a:solidFill>
                <a:cs typeface="AL-Mohanad Bold" pitchFamily="2" charset="-78"/>
              </a:rPr>
              <a:t>(حقيقة) </a:t>
            </a:r>
            <a:endParaRPr lang="ar-SA" sz="2400" dirty="0">
              <a:solidFill>
                <a:srgbClr val="009900"/>
              </a:solidFill>
              <a:cs typeface="AL-Mohanad Bold" pitchFamily="2" charset="-78"/>
            </a:endParaRPr>
          </a:p>
        </p:txBody>
      </p:sp>
      <p:sp>
        <p:nvSpPr>
          <p:cNvPr id="6" name="مربع نص 5"/>
          <p:cNvSpPr txBox="1"/>
          <p:nvPr/>
        </p:nvSpPr>
        <p:spPr>
          <a:xfrm>
            <a:off x="1506949" y="2132856"/>
            <a:ext cx="976819" cy="461665"/>
          </a:xfrm>
          <a:prstGeom prst="rect">
            <a:avLst/>
          </a:prstGeom>
          <a:noFill/>
        </p:spPr>
        <p:txBody>
          <a:bodyPr wrap="square" rtlCol="1">
            <a:spAutoFit/>
          </a:bodyPr>
          <a:lstStyle/>
          <a:p>
            <a:pPr algn="ctr"/>
            <a:r>
              <a:rPr lang="ar-SA" sz="2400" dirty="0" smtClean="0">
                <a:solidFill>
                  <a:srgbClr val="0066FF"/>
                </a:solidFill>
                <a:cs typeface="AL-Mohanad Bold" pitchFamily="2" charset="-78"/>
              </a:rPr>
              <a:t>( رأي )</a:t>
            </a:r>
            <a:endParaRPr lang="ar-SA" sz="2400" dirty="0">
              <a:solidFill>
                <a:srgbClr val="0066FF"/>
              </a:solidFill>
              <a:cs typeface="AL-Mohanad Bold" pitchFamily="2" charset="-78"/>
            </a:endParaRPr>
          </a:p>
        </p:txBody>
      </p:sp>
      <p:sp>
        <p:nvSpPr>
          <p:cNvPr id="7" name="مستطيل 6"/>
          <p:cNvSpPr/>
          <p:nvPr/>
        </p:nvSpPr>
        <p:spPr>
          <a:xfrm>
            <a:off x="1567997" y="3068960"/>
            <a:ext cx="814646" cy="461665"/>
          </a:xfrm>
          <a:prstGeom prst="rect">
            <a:avLst/>
          </a:prstGeom>
        </p:spPr>
        <p:txBody>
          <a:bodyPr wrap="none">
            <a:spAutoFit/>
          </a:bodyPr>
          <a:lstStyle/>
          <a:p>
            <a:r>
              <a:rPr lang="ar-SA" sz="2400" dirty="0" smtClean="0">
                <a:solidFill>
                  <a:srgbClr val="0066FF"/>
                </a:solidFill>
                <a:cs typeface="AL-Mohanad Bold" pitchFamily="2" charset="-78"/>
              </a:rPr>
              <a:t>( رأي )</a:t>
            </a:r>
            <a:endParaRPr lang="ar-SA" sz="2400" dirty="0">
              <a:solidFill>
                <a:srgbClr val="0066FF"/>
              </a:solidFill>
              <a:cs typeface="AL-Mohanad Bold" pitchFamily="2" charset="-78"/>
            </a:endParaRPr>
          </a:p>
        </p:txBody>
      </p:sp>
      <p:sp>
        <p:nvSpPr>
          <p:cNvPr id="9" name="مستطيل 8"/>
          <p:cNvSpPr/>
          <p:nvPr/>
        </p:nvSpPr>
        <p:spPr>
          <a:xfrm>
            <a:off x="1525106" y="3501008"/>
            <a:ext cx="814646" cy="461665"/>
          </a:xfrm>
          <a:prstGeom prst="rect">
            <a:avLst/>
          </a:prstGeom>
        </p:spPr>
        <p:txBody>
          <a:bodyPr wrap="none">
            <a:spAutoFit/>
          </a:bodyPr>
          <a:lstStyle/>
          <a:p>
            <a:r>
              <a:rPr lang="ar-SA" sz="2400" dirty="0" smtClean="0">
                <a:solidFill>
                  <a:srgbClr val="0066FF"/>
                </a:solidFill>
                <a:cs typeface="AL-Mohanad Bold" pitchFamily="2" charset="-78"/>
              </a:rPr>
              <a:t>( رأي )</a:t>
            </a:r>
            <a:endParaRPr lang="ar-SA" sz="2400" dirty="0">
              <a:solidFill>
                <a:srgbClr val="0066FF"/>
              </a:solidFill>
              <a:cs typeface="AL-Mohanad Bold" pitchFamily="2" charset="-78"/>
            </a:endParaRPr>
          </a:p>
        </p:txBody>
      </p:sp>
      <p:sp>
        <p:nvSpPr>
          <p:cNvPr id="10" name="مستطيل 9"/>
          <p:cNvSpPr/>
          <p:nvPr/>
        </p:nvSpPr>
        <p:spPr>
          <a:xfrm>
            <a:off x="1439721" y="2564904"/>
            <a:ext cx="1116055" cy="523220"/>
          </a:xfrm>
          <a:prstGeom prst="rect">
            <a:avLst/>
          </a:prstGeom>
        </p:spPr>
        <p:txBody>
          <a:bodyPr wrap="square">
            <a:spAutoFit/>
          </a:bodyPr>
          <a:lstStyle/>
          <a:p>
            <a:pPr algn="ctr"/>
            <a:r>
              <a:rPr lang="ar-SA" sz="2400" dirty="0" smtClean="0">
                <a:solidFill>
                  <a:srgbClr val="009900"/>
                </a:solidFill>
                <a:cs typeface="AL-Mohanad Bold" pitchFamily="2" charset="-78"/>
              </a:rPr>
              <a:t>(حقيقة</a:t>
            </a:r>
            <a:r>
              <a:rPr lang="ar-SA" sz="2800" dirty="0" smtClean="0">
                <a:solidFill>
                  <a:srgbClr val="009900"/>
                </a:solidFill>
                <a:cs typeface="AL-Mohanad Bold" pitchFamily="2" charset="-78"/>
              </a:rPr>
              <a:t>)</a:t>
            </a:r>
            <a:endParaRPr lang="ar-SA" sz="2800" dirty="0">
              <a:solidFill>
                <a:srgbClr val="009900"/>
              </a:solidFill>
              <a:cs typeface="AL-Mohanad Bold" pitchFamily="2" charset="-78"/>
            </a:endParaRPr>
          </a:p>
        </p:txBody>
      </p:sp>
      <p:sp>
        <p:nvSpPr>
          <p:cNvPr id="11" name="مستطيل 10"/>
          <p:cNvSpPr/>
          <p:nvPr/>
        </p:nvSpPr>
        <p:spPr>
          <a:xfrm>
            <a:off x="1403648" y="3933056"/>
            <a:ext cx="1021433" cy="461665"/>
          </a:xfrm>
          <a:prstGeom prst="rect">
            <a:avLst/>
          </a:prstGeom>
        </p:spPr>
        <p:txBody>
          <a:bodyPr wrap="none">
            <a:spAutoFit/>
          </a:bodyPr>
          <a:lstStyle/>
          <a:p>
            <a:r>
              <a:rPr lang="ar-SA" sz="2400" dirty="0" smtClean="0">
                <a:solidFill>
                  <a:srgbClr val="009900"/>
                </a:solidFill>
                <a:cs typeface="AL-Mohanad Bold" pitchFamily="2" charset="-78"/>
              </a:rPr>
              <a:t>(حقيقة)</a:t>
            </a:r>
            <a:endParaRPr lang="ar-SA" sz="2400" dirty="0">
              <a:solidFill>
                <a:srgbClr val="009900"/>
              </a:solidFill>
              <a:cs typeface="AL-Mohanad Bold" pitchFamily="2" charset="-78"/>
            </a:endParaRPr>
          </a:p>
        </p:txBody>
      </p:sp>
    </p:spTree>
    <p:extLst>
      <p:ext uri="{BB962C8B-B14F-4D97-AF65-F5344CB8AC3E}">
        <p14:creationId xmlns:p14="http://schemas.microsoft.com/office/powerpoint/2010/main" val="350672439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548680"/>
            <a:ext cx="17256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مربع نص 2"/>
          <p:cNvSpPr txBox="1"/>
          <p:nvPr/>
        </p:nvSpPr>
        <p:spPr>
          <a:xfrm>
            <a:off x="899593" y="1844824"/>
            <a:ext cx="7344815" cy="2862322"/>
          </a:xfrm>
          <a:prstGeom prst="rect">
            <a:avLst/>
          </a:prstGeom>
          <a:noFill/>
        </p:spPr>
        <p:txBody>
          <a:bodyPr wrap="square" rtlCol="1">
            <a:spAutoFit/>
          </a:bodyPr>
          <a:lstStyle/>
          <a:p>
            <a:r>
              <a:rPr lang="ar-SA" sz="2800" dirty="0" smtClean="0">
                <a:cs typeface="AL-Mohanad Bold" pitchFamily="2" charset="-78"/>
              </a:rPr>
              <a:t>مهارات التفكير الناقد : </a:t>
            </a:r>
          </a:p>
          <a:p>
            <a:endParaRPr lang="ar-SA" sz="700" dirty="0">
              <a:cs typeface="AL-Mohanad Bold" pitchFamily="2" charset="-78"/>
            </a:endParaRPr>
          </a:p>
          <a:p>
            <a:r>
              <a:rPr lang="ar-SA" sz="2800" u="sng" dirty="0" smtClean="0">
                <a:cs typeface="AL-Mohanad Bold" pitchFamily="2" charset="-78"/>
              </a:rPr>
              <a:t>مهارة التحليل </a:t>
            </a:r>
            <a:r>
              <a:rPr lang="ar-SA" sz="2800" dirty="0" smtClean="0">
                <a:cs typeface="AL-Mohanad Bold" pitchFamily="2" charset="-78"/>
              </a:rPr>
              <a:t>:</a:t>
            </a:r>
          </a:p>
          <a:p>
            <a:r>
              <a:rPr lang="ar-SA" sz="2800" dirty="0" smtClean="0">
                <a:cs typeface="AL-Mohanad Bold" pitchFamily="2" charset="-78"/>
              </a:rPr>
              <a:t> أ . التحليل المادي : تجزئة الكل إلى مكوناته .</a:t>
            </a:r>
          </a:p>
          <a:p>
            <a:r>
              <a:rPr lang="ar-SA" sz="2800" dirty="0" smtClean="0">
                <a:cs typeface="AL-Mohanad Bold" pitchFamily="2" charset="-78"/>
              </a:rPr>
              <a:t>ب . التحليل النوعي : قيمة ووظيفة وعلاقة كل مكون بالنسبة لغيره من المكونات ، أو بالنسبة للكل الذي ينتمي إليه، وكذلك أوجه الشبه ، والاختلاف بينها جميعا</a:t>
            </a:r>
            <a:endParaRPr lang="ar-SA" sz="2800" dirty="0">
              <a:cs typeface="AL-Mohanad Bold" pitchFamily="2" charset="-78"/>
            </a:endParaRPr>
          </a:p>
        </p:txBody>
      </p:sp>
    </p:spTree>
    <p:extLst>
      <p:ext uri="{BB962C8B-B14F-4D97-AF65-F5344CB8AC3E}">
        <p14:creationId xmlns:p14="http://schemas.microsoft.com/office/powerpoint/2010/main" val="13694382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3" name="مربع نص 2"/>
          <p:cNvSpPr txBox="1"/>
          <p:nvPr/>
        </p:nvSpPr>
        <p:spPr>
          <a:xfrm>
            <a:off x="3275856" y="836712"/>
            <a:ext cx="4320480" cy="584775"/>
          </a:xfrm>
          <a:prstGeom prst="rect">
            <a:avLst/>
          </a:prstGeom>
          <a:noFill/>
        </p:spPr>
        <p:txBody>
          <a:bodyPr wrap="square" rtlCol="1">
            <a:spAutoFit/>
          </a:bodyPr>
          <a:lstStyle/>
          <a:p>
            <a:pPr algn="ctr"/>
            <a:r>
              <a:rPr lang="ar-SA" sz="3200" dirty="0" smtClean="0">
                <a:cs typeface="AL-Mohanad Bold" pitchFamily="2" charset="-78"/>
              </a:rPr>
              <a:t>مثال تحليل الدراجة</a:t>
            </a:r>
            <a:endParaRPr lang="ar-SA" sz="3200" dirty="0">
              <a:cs typeface="AL-Mohanad Bold" pitchFamily="2" charset="-78"/>
            </a:endParaRPr>
          </a:p>
        </p:txBody>
      </p:sp>
      <p:sp>
        <p:nvSpPr>
          <p:cNvPr id="5" name="مستطيل 4"/>
          <p:cNvSpPr/>
          <p:nvPr/>
        </p:nvSpPr>
        <p:spPr>
          <a:xfrm>
            <a:off x="107504" y="1556792"/>
            <a:ext cx="5328592" cy="4248472"/>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مربع نص 5"/>
          <p:cNvSpPr txBox="1"/>
          <p:nvPr/>
        </p:nvSpPr>
        <p:spPr>
          <a:xfrm>
            <a:off x="6156176" y="1628800"/>
            <a:ext cx="2520280" cy="1569660"/>
          </a:xfrm>
          <a:prstGeom prst="rect">
            <a:avLst/>
          </a:prstGeom>
          <a:noFill/>
        </p:spPr>
        <p:txBody>
          <a:bodyPr wrap="square" rtlCol="1">
            <a:spAutoFit/>
          </a:bodyPr>
          <a:lstStyle/>
          <a:p>
            <a:pPr algn="ctr"/>
            <a:r>
              <a:rPr lang="ar-SA" sz="2400" dirty="0" smtClean="0">
                <a:cs typeface="AL-Mohanad Bold" pitchFamily="2" charset="-78"/>
              </a:rPr>
              <a:t> من الناحية المادية:</a:t>
            </a:r>
          </a:p>
          <a:p>
            <a:pPr algn="ctr"/>
            <a:r>
              <a:rPr lang="ar-SA" sz="2400" dirty="0" smtClean="0">
                <a:cs typeface="AL-Mohanad Bold" pitchFamily="2" charset="-78"/>
              </a:rPr>
              <a:t>مكونات الدراجة هي: المقود، والمقعد، والبدالتان، والعجلتان</a:t>
            </a:r>
            <a:endParaRPr lang="ar-SA" sz="2400" dirty="0">
              <a:cs typeface="AL-Mohanad Bold" pitchFamily="2" charset="-78"/>
            </a:endParaRPr>
          </a:p>
        </p:txBody>
      </p:sp>
      <p:sp>
        <p:nvSpPr>
          <p:cNvPr id="7" name="مربع نص 6"/>
          <p:cNvSpPr txBox="1"/>
          <p:nvPr/>
        </p:nvSpPr>
        <p:spPr>
          <a:xfrm>
            <a:off x="6012160" y="3429000"/>
            <a:ext cx="2736304" cy="1938992"/>
          </a:xfrm>
          <a:prstGeom prst="rect">
            <a:avLst/>
          </a:prstGeom>
          <a:noFill/>
        </p:spPr>
        <p:txBody>
          <a:bodyPr wrap="square" rtlCol="1">
            <a:spAutoFit/>
          </a:bodyPr>
          <a:lstStyle/>
          <a:p>
            <a:pPr algn="ctr"/>
            <a:r>
              <a:rPr lang="ar-SA" sz="2400" dirty="0" smtClean="0">
                <a:cs typeface="AL-Mohanad Bold" pitchFamily="2" charset="-78"/>
              </a:rPr>
              <a:t>من الناحية النوعية: استخدام الدراجة يؤدي إلى توفير في الطاقة، وحماية للبيئة من التلوث، وتحقق استقلالية الفرد …</a:t>
            </a:r>
            <a:endParaRPr lang="ar-SA" sz="2400" dirty="0">
              <a:cs typeface="AL-Mohanad Bold" pitchFamily="2" charset="-78"/>
            </a:endParaRPr>
          </a:p>
        </p:txBody>
      </p:sp>
    </p:spTree>
    <p:extLst>
      <p:ext uri="{BB962C8B-B14F-4D97-AF65-F5344CB8AC3E}">
        <p14:creationId xmlns:p14="http://schemas.microsoft.com/office/powerpoint/2010/main" val="137030980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3" name="مربع نص 2"/>
          <p:cNvSpPr txBox="1"/>
          <p:nvPr/>
        </p:nvSpPr>
        <p:spPr>
          <a:xfrm>
            <a:off x="2267744" y="1196752"/>
            <a:ext cx="6336704" cy="1200329"/>
          </a:xfrm>
          <a:prstGeom prst="rect">
            <a:avLst/>
          </a:prstGeom>
          <a:noFill/>
        </p:spPr>
        <p:txBody>
          <a:bodyPr wrap="square" rtlCol="1">
            <a:spAutoFit/>
          </a:bodyPr>
          <a:lstStyle/>
          <a:p>
            <a:r>
              <a:rPr lang="ar-SA" sz="2400" u="sng" dirty="0" smtClean="0">
                <a:cs typeface="AL-Mohanad Bold" pitchFamily="2" charset="-78"/>
              </a:rPr>
              <a:t>مهارة التقويم :</a:t>
            </a:r>
          </a:p>
          <a:p>
            <a:r>
              <a:rPr lang="ar-SA" sz="2400" dirty="0" smtClean="0">
                <a:cs typeface="AL-Mohanad Bold" pitchFamily="2" charset="-78"/>
              </a:rPr>
              <a:t>تُعرَّفُ هذه المهارة بأنها القدرة على إصدار حكم على فرد أو حدث أو ظاهرة استنادا إلى معايير قائمة على القياس أو الوصف.</a:t>
            </a:r>
            <a:endParaRPr lang="ar-SA" sz="2400" dirty="0">
              <a:cs typeface="AL-Mohanad Bold" pitchFamily="2" charset="-78"/>
            </a:endParaRPr>
          </a:p>
        </p:txBody>
      </p:sp>
      <p:pic>
        <p:nvPicPr>
          <p:cNvPr id="5" name="صورة 4"/>
          <p:cNvPicPr>
            <a:picLocks noChangeAspect="1"/>
          </p:cNvPicPr>
          <p:nvPr/>
        </p:nvPicPr>
        <p:blipFill rotWithShape="1">
          <a:blip r:embed="rId3">
            <a:extLst>
              <a:ext uri="{28A0092B-C50C-407E-A947-70E740481C1C}">
                <a14:useLocalDpi xmlns:a14="http://schemas.microsoft.com/office/drawing/2010/main" val="0"/>
              </a:ext>
            </a:extLst>
          </a:blip>
          <a:srcRect l="8435" t="22099" r="28765"/>
          <a:stretch/>
        </p:blipFill>
        <p:spPr>
          <a:xfrm>
            <a:off x="683568" y="2527300"/>
            <a:ext cx="3987800" cy="3710011"/>
          </a:xfrm>
          <a:prstGeom prst="rect">
            <a:avLst/>
          </a:prstGeom>
          <a:ln>
            <a:noFill/>
          </a:ln>
          <a:effectLst>
            <a:outerShdw blurRad="292100" dist="139700" dir="2700000" algn="tl" rotWithShape="0">
              <a:srgbClr val="333333">
                <a:alpha val="65000"/>
              </a:srgbClr>
            </a:outerShdw>
          </a:effectLst>
        </p:spPr>
      </p:pic>
      <p:sp>
        <p:nvSpPr>
          <p:cNvPr id="6" name="مربع نص 5"/>
          <p:cNvSpPr txBox="1"/>
          <p:nvPr/>
        </p:nvSpPr>
        <p:spPr>
          <a:xfrm>
            <a:off x="5364088" y="2687429"/>
            <a:ext cx="3168352" cy="3477875"/>
          </a:xfrm>
          <a:prstGeom prst="rect">
            <a:avLst/>
          </a:prstGeom>
          <a:noFill/>
        </p:spPr>
        <p:txBody>
          <a:bodyPr wrap="square" rtlCol="1">
            <a:spAutoFit/>
          </a:bodyPr>
          <a:lstStyle/>
          <a:p>
            <a:pPr algn="ctr"/>
            <a:r>
              <a:rPr lang="ar-SA" sz="2000" dirty="0" smtClean="0">
                <a:cs typeface="AL-Mohanad Bold" pitchFamily="2" charset="-78"/>
              </a:rPr>
              <a:t>ومثال على ذلك: تقويم أداء راكب الدراجة، فإذا قطع مسافة ما في زمن ما بما يتلاءم مع هدف ما، يقال أن راكب الدراجة ماهر، وهنا يستند التقويم إلى معايير قياسية، وإذا كان راكب الدراجة يجلس على كرسي الدراجة، ويتحرك بها في خط مستقيم، ويراعي قواعد المرور، فهنا أيضا نقول أن راكب الدراجة ماهر، ولكن التقويم هنا يستند إلى معايير وصفية.</a:t>
            </a:r>
            <a:endParaRPr lang="ar-SA" sz="2000" dirty="0">
              <a:cs typeface="AL-Mohanad Bold" pitchFamily="2" charset="-78"/>
            </a:endParaRPr>
          </a:p>
        </p:txBody>
      </p:sp>
    </p:spTree>
    <p:extLst>
      <p:ext uri="{BB962C8B-B14F-4D97-AF65-F5344CB8AC3E}">
        <p14:creationId xmlns:p14="http://schemas.microsoft.com/office/powerpoint/2010/main" val="38090479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3" name="مربع نص 2"/>
          <p:cNvSpPr txBox="1"/>
          <p:nvPr/>
        </p:nvSpPr>
        <p:spPr>
          <a:xfrm>
            <a:off x="2123728" y="1268760"/>
            <a:ext cx="5544616" cy="707886"/>
          </a:xfrm>
          <a:prstGeom prst="rect">
            <a:avLst/>
          </a:prstGeom>
          <a:noFill/>
        </p:spPr>
        <p:txBody>
          <a:bodyPr wrap="square" rtlCol="1">
            <a:spAutoFit/>
          </a:bodyPr>
          <a:lstStyle/>
          <a:p>
            <a:pPr algn="ctr"/>
            <a:r>
              <a:rPr lang="ar-SA" sz="4000" b="1" dirty="0" smtClean="0">
                <a:solidFill>
                  <a:srgbClr val="0066FF"/>
                </a:solidFill>
                <a:cs typeface="AL-Mohanad Bold" pitchFamily="2" charset="-78"/>
              </a:rPr>
              <a:t>استراتيجيات التفكير الناقد </a:t>
            </a:r>
            <a:endParaRPr lang="ar-SA" sz="4000" b="1" dirty="0">
              <a:solidFill>
                <a:srgbClr val="0066FF"/>
              </a:solidFill>
              <a:cs typeface="AL-Mohanad Bold" pitchFamily="2" charset="-78"/>
            </a:endParaRPr>
          </a:p>
        </p:txBody>
      </p:sp>
      <p:sp>
        <p:nvSpPr>
          <p:cNvPr id="4" name="مربع نص 3"/>
          <p:cNvSpPr txBox="1"/>
          <p:nvPr/>
        </p:nvSpPr>
        <p:spPr>
          <a:xfrm>
            <a:off x="539552" y="2701369"/>
            <a:ext cx="8280920" cy="1138773"/>
          </a:xfrm>
          <a:prstGeom prst="rect">
            <a:avLst/>
          </a:prstGeom>
          <a:noFill/>
        </p:spPr>
        <p:txBody>
          <a:bodyPr wrap="square" rtlCol="1">
            <a:spAutoFit/>
          </a:bodyPr>
          <a:lstStyle/>
          <a:p>
            <a:pPr algn="ctr"/>
            <a:r>
              <a:rPr lang="ar-SA" sz="3600" b="1" dirty="0" smtClean="0">
                <a:solidFill>
                  <a:srgbClr val="EA0000"/>
                </a:solidFill>
                <a:cs typeface="AL-Mohanad Bold" pitchFamily="2" charset="-78"/>
              </a:rPr>
              <a:t>أولاً / استراتيجية الكلمات المترابطة: </a:t>
            </a:r>
          </a:p>
          <a:p>
            <a:pPr algn="ctr"/>
            <a:r>
              <a:rPr lang="ar-SA" sz="3200" dirty="0" smtClean="0">
                <a:cs typeface="AL-Mohanad Bold" pitchFamily="2" charset="-78"/>
              </a:rPr>
              <a:t>تهدف إلى التمييز بين المادة ذات الصلة والمادة غير ذات الصلة . </a:t>
            </a:r>
            <a:endParaRPr lang="ar-SA" sz="3200" dirty="0">
              <a:cs typeface="AL-Mohanad Bold" pitchFamily="2" charset="-78"/>
            </a:endParaRPr>
          </a:p>
        </p:txBody>
      </p:sp>
    </p:spTree>
    <p:extLst>
      <p:ext uri="{BB962C8B-B14F-4D97-AF65-F5344CB8AC3E}">
        <p14:creationId xmlns:p14="http://schemas.microsoft.com/office/powerpoint/2010/main" val="428710406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3" name="مستطيل 2"/>
          <p:cNvSpPr/>
          <p:nvPr/>
        </p:nvSpPr>
        <p:spPr>
          <a:xfrm>
            <a:off x="2699792" y="1124744"/>
            <a:ext cx="6192688" cy="1077218"/>
          </a:xfrm>
          <a:prstGeom prst="rect">
            <a:avLst/>
          </a:prstGeom>
        </p:spPr>
        <p:txBody>
          <a:bodyPr wrap="square">
            <a:spAutoFit/>
          </a:bodyPr>
          <a:lstStyle/>
          <a:p>
            <a:pPr algn="ctr"/>
            <a:r>
              <a:rPr lang="ar-SA" sz="3200" dirty="0">
                <a:cs typeface="AL-Mohanad Bold" pitchFamily="2" charset="-78"/>
              </a:rPr>
              <a:t>نشاط</a:t>
            </a:r>
          </a:p>
          <a:p>
            <a:pPr marL="514350" indent="-514350" algn="ctr">
              <a:buFont typeface="+mj-lt"/>
              <a:buAutoNum type="arabicParenR"/>
            </a:pPr>
            <a:r>
              <a:rPr lang="ar-SA" sz="3200" dirty="0">
                <a:cs typeface="AL-Mohanad Bold" pitchFamily="2" charset="-78"/>
              </a:rPr>
              <a:t> (حصان , بقرة , سمكة, ماعز , ثعلب, زرافة ) </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3728" y="3789040"/>
            <a:ext cx="5112568" cy="2088232"/>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مربع نص 3"/>
          <p:cNvSpPr txBox="1"/>
          <p:nvPr/>
        </p:nvSpPr>
        <p:spPr>
          <a:xfrm>
            <a:off x="683568" y="2204864"/>
            <a:ext cx="8208912" cy="584775"/>
          </a:xfrm>
          <a:prstGeom prst="rect">
            <a:avLst/>
          </a:prstGeom>
          <a:noFill/>
        </p:spPr>
        <p:txBody>
          <a:bodyPr wrap="square" rtlCol="1">
            <a:spAutoFit/>
          </a:bodyPr>
          <a:lstStyle/>
          <a:p>
            <a:r>
              <a:rPr lang="ar-SA" sz="3200" dirty="0" smtClean="0">
                <a:cs typeface="AL-Mohanad Bold" pitchFamily="2" charset="-78"/>
              </a:rPr>
              <a:t>2) ( أبطال , مسامير, مدارس مسلمات , مساجد , أبواب , </a:t>
            </a:r>
            <a:r>
              <a:rPr lang="ar-SA" sz="3200" dirty="0" err="1" smtClean="0">
                <a:cs typeface="AL-Mohanad Bold" pitchFamily="2" charset="-78"/>
              </a:rPr>
              <a:t>أذرعة</a:t>
            </a:r>
            <a:r>
              <a:rPr lang="ar-SA" sz="3200" dirty="0" smtClean="0">
                <a:cs typeface="AL-Mohanad Bold" pitchFamily="2" charset="-78"/>
              </a:rPr>
              <a:t> ) </a:t>
            </a:r>
            <a:endParaRPr lang="ar-SA" sz="3200" dirty="0">
              <a:cs typeface="AL-Mohanad Bold" pitchFamily="2" charset="-78"/>
            </a:endParaRPr>
          </a:p>
        </p:txBody>
      </p:sp>
      <p:sp>
        <p:nvSpPr>
          <p:cNvPr id="5" name="مربع نص 4"/>
          <p:cNvSpPr txBox="1"/>
          <p:nvPr/>
        </p:nvSpPr>
        <p:spPr>
          <a:xfrm>
            <a:off x="1547664" y="2924944"/>
            <a:ext cx="6624736" cy="584775"/>
          </a:xfrm>
          <a:prstGeom prst="rect">
            <a:avLst/>
          </a:prstGeom>
          <a:noFill/>
        </p:spPr>
        <p:txBody>
          <a:bodyPr wrap="square" rtlCol="1">
            <a:spAutoFit/>
          </a:bodyPr>
          <a:lstStyle/>
          <a:p>
            <a:pPr algn="ctr"/>
            <a:r>
              <a:rPr lang="ar-SA" sz="3200" dirty="0">
                <a:solidFill>
                  <a:srgbClr val="EA0000"/>
                </a:solidFill>
                <a:cs typeface="AL-Mohanad Bold" pitchFamily="2" charset="-78"/>
              </a:rPr>
              <a:t>حددي الكلمات المترابطة ووضحي الترابط ؟ </a:t>
            </a:r>
          </a:p>
        </p:txBody>
      </p:sp>
    </p:spTree>
    <p:extLst>
      <p:ext uri="{BB962C8B-B14F-4D97-AF65-F5344CB8AC3E}">
        <p14:creationId xmlns:p14="http://schemas.microsoft.com/office/powerpoint/2010/main" val="167857564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3" name="مربع نص 2"/>
          <p:cNvSpPr txBox="1"/>
          <p:nvPr/>
        </p:nvSpPr>
        <p:spPr>
          <a:xfrm>
            <a:off x="1403648" y="1846565"/>
            <a:ext cx="6624736" cy="646331"/>
          </a:xfrm>
          <a:prstGeom prst="rect">
            <a:avLst/>
          </a:prstGeom>
          <a:noFill/>
        </p:spPr>
        <p:txBody>
          <a:bodyPr wrap="square" rtlCol="1">
            <a:spAutoFit/>
          </a:bodyPr>
          <a:lstStyle/>
          <a:p>
            <a:pPr algn="ctr"/>
            <a:r>
              <a:rPr lang="ar-SA" sz="3600" b="1" dirty="0" smtClean="0">
                <a:solidFill>
                  <a:srgbClr val="EA0000"/>
                </a:solidFill>
                <a:cs typeface="AL-Mohanad Bold" pitchFamily="2" charset="-78"/>
              </a:rPr>
              <a:t>ثانياً / استراتيجية الدفاع عن وجهات النظر</a:t>
            </a:r>
            <a:endParaRPr lang="ar-SA" sz="3600" b="1" dirty="0">
              <a:solidFill>
                <a:srgbClr val="EA0000"/>
              </a:solidFill>
              <a:cs typeface="AL-Mohanad Bold" pitchFamily="2" charset="-78"/>
            </a:endParaRPr>
          </a:p>
        </p:txBody>
      </p:sp>
      <p:sp>
        <p:nvSpPr>
          <p:cNvPr id="6" name="مربع نص 5"/>
          <p:cNvSpPr txBox="1"/>
          <p:nvPr/>
        </p:nvSpPr>
        <p:spPr>
          <a:xfrm>
            <a:off x="1043608" y="2996952"/>
            <a:ext cx="7416824" cy="1077218"/>
          </a:xfrm>
          <a:prstGeom prst="rect">
            <a:avLst/>
          </a:prstGeom>
          <a:noFill/>
        </p:spPr>
        <p:txBody>
          <a:bodyPr wrap="square" rtlCol="1">
            <a:spAutoFit/>
          </a:bodyPr>
          <a:lstStyle/>
          <a:p>
            <a:pPr algn="ctr"/>
            <a:r>
              <a:rPr lang="ar-SA" sz="3200" dirty="0" smtClean="0">
                <a:cs typeface="AL-Mateen" pitchFamily="2" charset="-78"/>
              </a:rPr>
              <a:t>ناقشي مع زميلاتك موضوع ( انخفاض الدافعية عند الطالبات )</a:t>
            </a:r>
          </a:p>
          <a:p>
            <a:pPr algn="ctr"/>
            <a:r>
              <a:rPr lang="ar-SA" sz="3200" dirty="0" smtClean="0">
                <a:cs typeface="AL-Mateen" pitchFamily="2" charset="-78"/>
              </a:rPr>
              <a:t>من حيث الأسباب والنتائج والحلول </a:t>
            </a:r>
            <a:endParaRPr lang="ar-SA" sz="3200" dirty="0">
              <a:cs typeface="AL-Mateen" pitchFamily="2" charset="-78"/>
            </a:endParaRPr>
          </a:p>
        </p:txBody>
      </p:sp>
    </p:spTree>
    <p:extLst>
      <p:ext uri="{BB962C8B-B14F-4D97-AF65-F5344CB8AC3E}">
        <p14:creationId xmlns:p14="http://schemas.microsoft.com/office/powerpoint/2010/main" val="33438132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3" name="مربع نص 2"/>
          <p:cNvSpPr txBox="1"/>
          <p:nvPr/>
        </p:nvSpPr>
        <p:spPr>
          <a:xfrm>
            <a:off x="1403648" y="1846565"/>
            <a:ext cx="6624736" cy="646331"/>
          </a:xfrm>
          <a:prstGeom prst="rect">
            <a:avLst/>
          </a:prstGeom>
          <a:noFill/>
        </p:spPr>
        <p:txBody>
          <a:bodyPr wrap="square" rtlCol="1">
            <a:spAutoFit/>
          </a:bodyPr>
          <a:lstStyle/>
          <a:p>
            <a:pPr algn="ctr"/>
            <a:r>
              <a:rPr lang="ar-SA" sz="3600" b="1" dirty="0" smtClean="0">
                <a:solidFill>
                  <a:srgbClr val="EA0000"/>
                </a:solidFill>
                <a:cs typeface="AL-Mohanad Bold" pitchFamily="2" charset="-78"/>
              </a:rPr>
              <a:t>ثانياً / استراتيجية الدفاع عن وجهات النظر</a:t>
            </a:r>
            <a:endParaRPr lang="ar-SA" sz="3600" b="1" dirty="0">
              <a:solidFill>
                <a:srgbClr val="EA0000"/>
              </a:solidFill>
              <a:cs typeface="AL-Mohanad Bold" pitchFamily="2" charset="-78"/>
            </a:endParaRPr>
          </a:p>
        </p:txBody>
      </p:sp>
      <p:sp>
        <p:nvSpPr>
          <p:cNvPr id="4" name="مربع نص 3"/>
          <p:cNvSpPr txBox="1"/>
          <p:nvPr/>
        </p:nvSpPr>
        <p:spPr>
          <a:xfrm>
            <a:off x="611560" y="2838415"/>
            <a:ext cx="8064896" cy="2246769"/>
          </a:xfrm>
          <a:prstGeom prst="rect">
            <a:avLst/>
          </a:prstGeom>
          <a:noFill/>
        </p:spPr>
        <p:txBody>
          <a:bodyPr wrap="square" rtlCol="1">
            <a:spAutoFit/>
          </a:bodyPr>
          <a:lstStyle/>
          <a:p>
            <a:pPr algn="ctr"/>
            <a:r>
              <a:rPr lang="ar-SA" sz="2800" b="1" dirty="0" err="1">
                <a:cs typeface="AL-Mohanad Bold" pitchFamily="2" charset="-78"/>
              </a:rPr>
              <a:t>ﺍﻟﺘﺩﺭﻴﺏ</a:t>
            </a:r>
            <a:r>
              <a:rPr lang="ar-SA" sz="2800" b="1" dirty="0">
                <a:cs typeface="AL-Mohanad Bold" pitchFamily="2" charset="-78"/>
              </a:rPr>
              <a:t> </a:t>
            </a:r>
            <a:r>
              <a:rPr lang="ar-SA" sz="2800" b="1" dirty="0" err="1">
                <a:cs typeface="AL-Mohanad Bold" pitchFamily="2" charset="-78"/>
              </a:rPr>
              <a:t>ﺒﺄﺴﻠﻭﺏ</a:t>
            </a:r>
            <a:r>
              <a:rPr lang="ar-SA" sz="2800" b="1" dirty="0">
                <a:cs typeface="AL-Mohanad Bold" pitchFamily="2" charset="-78"/>
              </a:rPr>
              <a:t> </a:t>
            </a:r>
            <a:r>
              <a:rPr lang="ar-SA" sz="2800" b="1" dirty="0" err="1">
                <a:cs typeface="AL-Mohanad Bold" pitchFamily="2" charset="-78"/>
              </a:rPr>
              <a:t>ﺘﻁﻭﻴﺭ</a:t>
            </a:r>
            <a:r>
              <a:rPr lang="ar-SA" sz="2800" b="1" dirty="0">
                <a:cs typeface="AL-Mohanad Bold" pitchFamily="2" charset="-78"/>
              </a:rPr>
              <a:t> </a:t>
            </a:r>
            <a:r>
              <a:rPr lang="ar-SA" sz="2800" b="1" dirty="0" err="1">
                <a:cs typeface="AL-Mohanad Bold" pitchFamily="2" charset="-78"/>
              </a:rPr>
              <a:t>ﺍﻟﺤﺠﺞ</a:t>
            </a:r>
            <a:r>
              <a:rPr lang="ar-SA" sz="2800" b="1" dirty="0">
                <a:cs typeface="AL-Mohanad Bold" pitchFamily="2" charset="-78"/>
              </a:rPr>
              <a:t> </a:t>
            </a:r>
            <a:r>
              <a:rPr lang="ar-SA" sz="2800" b="1" dirty="0" err="1">
                <a:cs typeface="AL-Mohanad Bold" pitchFamily="2" charset="-78"/>
              </a:rPr>
              <a:t>ﺫﺍﺕ</a:t>
            </a:r>
            <a:r>
              <a:rPr lang="ar-SA" sz="2800" b="1" dirty="0">
                <a:cs typeface="AL-Mohanad Bold" pitchFamily="2" charset="-78"/>
              </a:rPr>
              <a:t> </a:t>
            </a:r>
            <a:r>
              <a:rPr lang="ar-SA" sz="2800" b="1" dirty="0" err="1">
                <a:cs typeface="AL-Mohanad Bold" pitchFamily="2" charset="-78"/>
              </a:rPr>
              <a:t>ﺍﻟﺼﻠﺔ</a:t>
            </a:r>
            <a:r>
              <a:rPr lang="ar-SA" sz="2800" b="1" dirty="0">
                <a:cs typeface="AL-Mohanad Bold" pitchFamily="2" charset="-78"/>
              </a:rPr>
              <a:t> </a:t>
            </a:r>
            <a:r>
              <a:rPr lang="ar-SA" sz="2800" b="1" dirty="0" err="1">
                <a:cs typeface="AL-Mohanad Bold" pitchFamily="2" charset="-78"/>
              </a:rPr>
              <a:t>ﻟﺘﺩﻋﻴﻡ</a:t>
            </a:r>
            <a:r>
              <a:rPr lang="ar-SA" sz="2800" b="1" dirty="0">
                <a:cs typeface="AL-Mohanad Bold" pitchFamily="2" charset="-78"/>
              </a:rPr>
              <a:t> </a:t>
            </a:r>
            <a:r>
              <a:rPr lang="ar-SA" sz="2800" b="1" dirty="0" err="1">
                <a:cs typeface="AL-Mohanad Bold" pitchFamily="2" charset="-78"/>
              </a:rPr>
              <a:t>ﻭﺠﻬﺔ</a:t>
            </a:r>
            <a:r>
              <a:rPr lang="ar-SA" sz="2800" b="1" dirty="0">
                <a:cs typeface="AL-Mohanad Bold" pitchFamily="2" charset="-78"/>
              </a:rPr>
              <a:t> </a:t>
            </a:r>
            <a:r>
              <a:rPr lang="ar-SA" sz="2800" b="1" dirty="0" err="1">
                <a:cs typeface="AL-Mohanad Bold" pitchFamily="2" charset="-78"/>
              </a:rPr>
              <a:t>ﻨﻅﺭ</a:t>
            </a:r>
            <a:r>
              <a:rPr lang="ar-SA" sz="2800" b="1" dirty="0">
                <a:cs typeface="AL-Mohanad Bold" pitchFamily="2" charset="-78"/>
              </a:rPr>
              <a:t> </a:t>
            </a:r>
            <a:r>
              <a:rPr lang="ar-SA" sz="2800" b="1" dirty="0" err="1">
                <a:cs typeface="AL-Mohanad Bold" pitchFamily="2" charset="-78"/>
              </a:rPr>
              <a:t>ﺃﻭ</a:t>
            </a:r>
            <a:r>
              <a:rPr lang="ar-SA" sz="2800" b="1" dirty="0">
                <a:cs typeface="AL-Mohanad Bold" pitchFamily="2" charset="-78"/>
              </a:rPr>
              <a:t> </a:t>
            </a:r>
            <a:r>
              <a:rPr lang="ar-SA" sz="2800" b="1" dirty="0" err="1" smtClean="0">
                <a:cs typeface="AL-Mohanad Bold" pitchFamily="2" charset="-78"/>
              </a:rPr>
              <a:t>ﺃﻜﺜﺭ</a:t>
            </a:r>
            <a:endParaRPr lang="ar-SA" sz="2800" b="1" dirty="0" smtClean="0">
              <a:cs typeface="AL-Mohanad Bold" pitchFamily="2" charset="-78"/>
            </a:endParaRPr>
          </a:p>
          <a:p>
            <a:pPr algn="ctr"/>
            <a:r>
              <a:rPr lang="ar-SA" sz="2800" b="1" dirty="0" err="1" smtClean="0">
                <a:cs typeface="AL-Mohanad Bold" pitchFamily="2" charset="-78"/>
              </a:rPr>
              <a:t>ﻓﺒﻌﺩ</a:t>
            </a:r>
            <a:r>
              <a:rPr lang="ar-SA" sz="2800" b="1" dirty="0" smtClean="0">
                <a:cs typeface="AL-Mohanad Bold" pitchFamily="2" charset="-78"/>
              </a:rPr>
              <a:t> </a:t>
            </a:r>
            <a:r>
              <a:rPr lang="ar-SA" sz="2800" b="1" dirty="0" err="1">
                <a:cs typeface="AL-Mohanad Bold" pitchFamily="2" charset="-78"/>
              </a:rPr>
              <a:t>ﺠﻤﻊ</a:t>
            </a:r>
            <a:r>
              <a:rPr lang="ar-SA" sz="2800" b="1" dirty="0">
                <a:cs typeface="AL-Mohanad Bold" pitchFamily="2" charset="-78"/>
              </a:rPr>
              <a:t> </a:t>
            </a:r>
            <a:r>
              <a:rPr lang="ar-SA" sz="2800" b="1" dirty="0" err="1">
                <a:cs typeface="AL-Mohanad Bold" pitchFamily="2" charset="-78"/>
              </a:rPr>
              <a:t>ﺍﻟﻤﻌﻠﻭﻤﺎﺕ</a:t>
            </a:r>
            <a:r>
              <a:rPr lang="ar-SA" sz="2800" b="1" dirty="0">
                <a:cs typeface="AL-Mohanad Bold" pitchFamily="2" charset="-78"/>
              </a:rPr>
              <a:t> </a:t>
            </a:r>
            <a:r>
              <a:rPr lang="ar-SA" sz="2800" b="1" dirty="0" err="1" smtClean="0">
                <a:cs typeface="AL-Mohanad Bold" pitchFamily="2" charset="-78"/>
              </a:rPr>
              <a:t>ﻋﻥ</a:t>
            </a:r>
            <a:r>
              <a:rPr lang="ar-SA" sz="2800" b="1" dirty="0" smtClean="0">
                <a:cs typeface="AL-Mohanad Bold" pitchFamily="2" charset="-78"/>
              </a:rPr>
              <a:t> </a:t>
            </a:r>
            <a:r>
              <a:rPr lang="ar-SA" sz="2800" b="1" dirty="0" err="1">
                <a:cs typeface="AL-Mohanad Bold" pitchFamily="2" charset="-78"/>
              </a:rPr>
              <a:t>ﻤﻭﻀﻭﻉ</a:t>
            </a:r>
            <a:r>
              <a:rPr lang="ar-SA" sz="2800" b="1" dirty="0">
                <a:cs typeface="AL-Mohanad Bold" pitchFamily="2" charset="-78"/>
              </a:rPr>
              <a:t> </a:t>
            </a:r>
            <a:r>
              <a:rPr lang="ar-SA" sz="2800" b="1" dirty="0" err="1">
                <a:cs typeface="AL-Mohanad Bold" pitchFamily="2" charset="-78"/>
              </a:rPr>
              <a:t>ﺩﺭﺍﺴﻲ</a:t>
            </a:r>
            <a:r>
              <a:rPr lang="ar-SA" sz="2800" b="1" dirty="0">
                <a:cs typeface="AL-Mohanad Bold" pitchFamily="2" charset="-78"/>
              </a:rPr>
              <a:t> </a:t>
            </a:r>
            <a:r>
              <a:rPr lang="ar-SA" sz="2800" b="1" dirty="0" err="1">
                <a:cs typeface="AL-Mohanad Bold" pitchFamily="2" charset="-78"/>
              </a:rPr>
              <a:t>ﻤﻌﻴﻥ</a:t>
            </a:r>
            <a:r>
              <a:rPr lang="ar-SA" sz="2800" b="1" dirty="0">
                <a:cs typeface="AL-Mohanad Bold" pitchFamily="2" charset="-78"/>
              </a:rPr>
              <a:t> </a:t>
            </a:r>
            <a:r>
              <a:rPr lang="ar-SA" sz="2800" b="1" dirty="0" err="1">
                <a:cs typeface="AL-Mohanad Bold" pitchFamily="2" charset="-78"/>
              </a:rPr>
              <a:t>ﻭﺍﻟﺫﻱ</a:t>
            </a:r>
            <a:r>
              <a:rPr lang="ar-SA" sz="2800" b="1" dirty="0">
                <a:cs typeface="AL-Mohanad Bold" pitchFamily="2" charset="-78"/>
              </a:rPr>
              <a:t> </a:t>
            </a:r>
            <a:r>
              <a:rPr lang="ar-SA" sz="2800" b="1" dirty="0" err="1">
                <a:cs typeface="AL-Mohanad Bold" pitchFamily="2" charset="-78"/>
              </a:rPr>
              <a:t>ﺘﻭﺠﺩ</a:t>
            </a:r>
            <a:r>
              <a:rPr lang="ar-SA" sz="2800" b="1" dirty="0">
                <a:cs typeface="AL-Mohanad Bold" pitchFamily="2" charset="-78"/>
              </a:rPr>
              <a:t> </a:t>
            </a:r>
            <a:r>
              <a:rPr lang="ar-SA" sz="2800" b="1" dirty="0" err="1">
                <a:cs typeface="AL-Mohanad Bold" pitchFamily="2" charset="-78"/>
              </a:rPr>
              <a:t>ﺤﻭﻟﻪ</a:t>
            </a:r>
            <a:r>
              <a:rPr lang="ar-SA" sz="2800" b="1" dirty="0">
                <a:cs typeface="AL-Mohanad Bold" pitchFamily="2" charset="-78"/>
              </a:rPr>
              <a:t> </a:t>
            </a:r>
            <a:r>
              <a:rPr lang="ar-SA" sz="2800" b="1" dirty="0" err="1">
                <a:cs typeface="AL-Mohanad Bold" pitchFamily="2" charset="-78"/>
              </a:rPr>
              <a:t>ﻭﺠﻬﺎﺕ</a:t>
            </a:r>
            <a:r>
              <a:rPr lang="ar-SA" sz="2800" b="1" dirty="0">
                <a:cs typeface="AL-Mohanad Bold" pitchFamily="2" charset="-78"/>
              </a:rPr>
              <a:t> </a:t>
            </a:r>
            <a:r>
              <a:rPr lang="ar-SA" sz="2800" b="1" dirty="0" err="1">
                <a:cs typeface="AL-Mohanad Bold" pitchFamily="2" charset="-78"/>
              </a:rPr>
              <a:t>ﻨﻅﺭ</a:t>
            </a:r>
            <a:r>
              <a:rPr lang="ar-SA" sz="2800" b="1" dirty="0">
                <a:cs typeface="AL-Mohanad Bold" pitchFamily="2" charset="-78"/>
              </a:rPr>
              <a:t> </a:t>
            </a:r>
            <a:r>
              <a:rPr lang="ar-SA" sz="2800" b="1" dirty="0" err="1">
                <a:cs typeface="AL-Mohanad Bold" pitchFamily="2" charset="-78"/>
              </a:rPr>
              <a:t>ﻤﺘﻌﺩﺩﺓ</a:t>
            </a:r>
            <a:r>
              <a:rPr lang="ar-SA" sz="2800" b="1" dirty="0">
                <a:cs typeface="AL-Mohanad Bold" pitchFamily="2" charset="-78"/>
              </a:rPr>
              <a:t> </a:t>
            </a:r>
            <a:r>
              <a:rPr lang="ar-SA" sz="2800" b="1" dirty="0" err="1">
                <a:cs typeface="AL-Mohanad Bold" pitchFamily="2" charset="-78"/>
              </a:rPr>
              <a:t>ﻴﺘﻡ</a:t>
            </a:r>
            <a:r>
              <a:rPr lang="ar-SA" sz="2800" b="1" dirty="0">
                <a:cs typeface="AL-Mohanad Bold" pitchFamily="2" charset="-78"/>
              </a:rPr>
              <a:t> </a:t>
            </a:r>
            <a:r>
              <a:rPr lang="ar-SA" sz="2800" b="1" dirty="0" err="1">
                <a:cs typeface="AL-Mohanad Bold" pitchFamily="2" charset="-78"/>
              </a:rPr>
              <a:t>ﺍﺨﺘﻴـﺎﺭ</a:t>
            </a:r>
            <a:r>
              <a:rPr lang="ar-SA" sz="2800" b="1" dirty="0">
                <a:cs typeface="AL-Mohanad Bold" pitchFamily="2" charset="-78"/>
              </a:rPr>
              <a:t> </a:t>
            </a:r>
            <a:r>
              <a:rPr lang="ar-SA" sz="2800" b="1" dirty="0" err="1">
                <a:cs typeface="AL-Mohanad Bold" pitchFamily="2" charset="-78"/>
              </a:rPr>
              <a:t>ﻭﺍﺤـﺩﺓ</a:t>
            </a:r>
            <a:r>
              <a:rPr lang="ar-SA" sz="2800" b="1" dirty="0">
                <a:cs typeface="AL-Mohanad Bold" pitchFamily="2" charset="-78"/>
              </a:rPr>
              <a:t> </a:t>
            </a:r>
            <a:r>
              <a:rPr lang="ar-SA" sz="2800" b="1" dirty="0" err="1">
                <a:cs typeface="AL-Mohanad Bold" pitchFamily="2" charset="-78"/>
              </a:rPr>
              <a:t>ﻤـﻥ</a:t>
            </a:r>
            <a:r>
              <a:rPr lang="ar-SA" sz="2800" b="1" dirty="0">
                <a:cs typeface="AL-Mohanad Bold" pitchFamily="2" charset="-78"/>
              </a:rPr>
              <a:t> </a:t>
            </a:r>
            <a:r>
              <a:rPr lang="ar-SA" sz="2800" b="1" dirty="0" err="1" smtClean="0">
                <a:cs typeface="AL-Mohanad Bold" pitchFamily="2" charset="-78"/>
              </a:rPr>
              <a:t>ﻭﺠﻬﺎﺕ</a:t>
            </a:r>
            <a:r>
              <a:rPr lang="ar-SA" sz="2800" b="1" dirty="0" smtClean="0">
                <a:cs typeface="AL-Mohanad Bold" pitchFamily="2" charset="-78"/>
              </a:rPr>
              <a:t> </a:t>
            </a:r>
            <a:r>
              <a:rPr lang="ar-SA" sz="2800" b="1" dirty="0" err="1">
                <a:cs typeface="AL-Mohanad Bold" pitchFamily="2" charset="-78"/>
              </a:rPr>
              <a:t>ﺍﻟﻨﻅﺭ</a:t>
            </a:r>
            <a:r>
              <a:rPr lang="ar-SA" sz="2800" b="1" dirty="0">
                <a:cs typeface="AL-Mohanad Bold" pitchFamily="2" charset="-78"/>
              </a:rPr>
              <a:t>، </a:t>
            </a:r>
            <a:r>
              <a:rPr lang="ar-SA" sz="2800" b="1" dirty="0" err="1">
                <a:cs typeface="AL-Mohanad Bold" pitchFamily="2" charset="-78"/>
              </a:rPr>
              <a:t>ﻭﺘﻘﺩﻴﻡ</a:t>
            </a:r>
            <a:r>
              <a:rPr lang="ar-SA" sz="2800" b="1" dirty="0">
                <a:cs typeface="AL-Mohanad Bold" pitchFamily="2" charset="-78"/>
              </a:rPr>
              <a:t> </a:t>
            </a:r>
            <a:r>
              <a:rPr lang="ar-SA" sz="2800" b="1" dirty="0" err="1">
                <a:cs typeface="AL-Mohanad Bold" pitchFamily="2" charset="-78"/>
              </a:rPr>
              <a:t>ﻋﺒﺎﺭﺍﺕ</a:t>
            </a:r>
            <a:r>
              <a:rPr lang="ar-SA" sz="2800" b="1" dirty="0">
                <a:cs typeface="AL-Mohanad Bold" pitchFamily="2" charset="-78"/>
              </a:rPr>
              <a:t> </a:t>
            </a:r>
            <a:r>
              <a:rPr lang="ar-SA" sz="2800" b="1" dirty="0" err="1">
                <a:cs typeface="AL-Mohanad Bold" pitchFamily="2" charset="-78"/>
              </a:rPr>
              <a:t>ﺩﺍﻋﻤﺔ</a:t>
            </a:r>
            <a:r>
              <a:rPr lang="ar-SA" sz="2800" b="1" dirty="0">
                <a:cs typeface="AL-Mohanad Bold" pitchFamily="2" charset="-78"/>
              </a:rPr>
              <a:t> </a:t>
            </a:r>
            <a:r>
              <a:rPr lang="ar-SA" sz="2800" b="1" dirty="0" err="1">
                <a:cs typeface="AL-Mohanad Bold" pitchFamily="2" charset="-78"/>
              </a:rPr>
              <a:t>ﻟﻬﺎ</a:t>
            </a:r>
            <a:r>
              <a:rPr lang="ar-SA" sz="2800" b="1" dirty="0">
                <a:cs typeface="AL-Mohanad Bold" pitchFamily="2" charset="-78"/>
              </a:rPr>
              <a:t> </a:t>
            </a:r>
            <a:r>
              <a:rPr lang="ar-SA" sz="2800" b="1" dirty="0" err="1">
                <a:cs typeface="AL-Mohanad Bold" pitchFamily="2" charset="-78"/>
              </a:rPr>
              <a:t>ﻤﻥ</a:t>
            </a:r>
            <a:r>
              <a:rPr lang="ar-SA" sz="2800" b="1" dirty="0">
                <a:cs typeface="AL-Mohanad Bold" pitchFamily="2" charset="-78"/>
              </a:rPr>
              <a:t> </a:t>
            </a:r>
            <a:r>
              <a:rPr lang="ar-SA" sz="2800" b="1" dirty="0" err="1">
                <a:cs typeface="AL-Mohanad Bold" pitchFamily="2" charset="-78"/>
              </a:rPr>
              <a:t>ﺨﻼل</a:t>
            </a:r>
            <a:r>
              <a:rPr lang="ar-SA" sz="2800" b="1" dirty="0">
                <a:cs typeface="AL-Mohanad Bold" pitchFamily="2" charset="-78"/>
              </a:rPr>
              <a:t> </a:t>
            </a:r>
            <a:r>
              <a:rPr lang="ar-SA" sz="2800" b="1" dirty="0" err="1" smtClean="0">
                <a:cs typeface="AL-Mohanad Bold" pitchFamily="2" charset="-78"/>
              </a:rPr>
              <a:t>ﻋﻤل</a:t>
            </a:r>
            <a:r>
              <a:rPr lang="ar-SA" sz="2800" b="1" dirty="0" smtClean="0">
                <a:cs typeface="AL-Mohanad Bold" pitchFamily="2" charset="-78"/>
              </a:rPr>
              <a:t> </a:t>
            </a:r>
            <a:r>
              <a:rPr lang="ar-SA" sz="2800" b="1" dirty="0" err="1">
                <a:cs typeface="AL-Mohanad Bold" pitchFamily="2" charset="-78"/>
              </a:rPr>
              <a:t>ﺠﻤﺎﻋﻲ</a:t>
            </a:r>
            <a:r>
              <a:rPr lang="ar-SA" sz="2800" b="1" dirty="0">
                <a:cs typeface="AL-Mohanad Bold" pitchFamily="2" charset="-78"/>
              </a:rPr>
              <a:t>، </a:t>
            </a:r>
            <a:r>
              <a:rPr lang="ar-SA" sz="2800" b="1" dirty="0" err="1">
                <a:cs typeface="AL-Mohanad Bold" pitchFamily="2" charset="-78"/>
              </a:rPr>
              <a:t>ﻭﻤﻥ</a:t>
            </a:r>
            <a:r>
              <a:rPr lang="ar-SA" sz="2800" b="1" dirty="0">
                <a:cs typeface="AL-Mohanad Bold" pitchFamily="2" charset="-78"/>
              </a:rPr>
              <a:t> </a:t>
            </a:r>
            <a:r>
              <a:rPr lang="ar-SA" sz="2800" b="1" dirty="0" err="1">
                <a:cs typeface="AL-Mohanad Bold" pitchFamily="2" charset="-78"/>
              </a:rPr>
              <a:t>ﺜﻡ</a:t>
            </a:r>
            <a:r>
              <a:rPr lang="ar-SA" sz="2800" b="1" dirty="0">
                <a:cs typeface="AL-Mohanad Bold" pitchFamily="2" charset="-78"/>
              </a:rPr>
              <a:t> </a:t>
            </a:r>
            <a:r>
              <a:rPr lang="ar-SA" sz="2800" b="1" dirty="0" err="1">
                <a:cs typeface="AL-Mohanad Bold" pitchFamily="2" charset="-78"/>
              </a:rPr>
              <a:t>ﺘﺭﺘﻴﺏ</a:t>
            </a:r>
            <a:r>
              <a:rPr lang="ar-SA" sz="2800" b="1" dirty="0">
                <a:cs typeface="AL-Mohanad Bold" pitchFamily="2" charset="-78"/>
              </a:rPr>
              <a:t> </a:t>
            </a:r>
            <a:r>
              <a:rPr lang="ar-SA" sz="2800" b="1" dirty="0" err="1">
                <a:cs typeface="AL-Mohanad Bold" pitchFamily="2" charset="-78"/>
              </a:rPr>
              <a:t>ﺍﻟﻌﺒـﺎﺭﺍﺕ</a:t>
            </a:r>
            <a:r>
              <a:rPr lang="ar-SA" sz="2800" b="1" dirty="0">
                <a:cs typeface="AL-Mohanad Bold" pitchFamily="2" charset="-78"/>
              </a:rPr>
              <a:t> </a:t>
            </a:r>
          </a:p>
          <a:p>
            <a:pPr algn="ctr"/>
            <a:r>
              <a:rPr lang="ar-SA" sz="2800" b="1" dirty="0" err="1">
                <a:cs typeface="AL-Mohanad Bold" pitchFamily="2" charset="-78"/>
              </a:rPr>
              <a:t>ﺍﻟﺩﺍﻋﻤﺔ</a:t>
            </a:r>
            <a:r>
              <a:rPr lang="ar-SA" sz="2800" b="1" dirty="0">
                <a:cs typeface="AL-Mohanad Bold" pitchFamily="2" charset="-78"/>
              </a:rPr>
              <a:t> </a:t>
            </a:r>
            <a:r>
              <a:rPr lang="ar-SA" sz="2800" b="1" dirty="0" err="1">
                <a:cs typeface="AL-Mohanad Bold" pitchFamily="2" charset="-78"/>
              </a:rPr>
              <a:t>ﻟﻬﺎ</a:t>
            </a:r>
            <a:r>
              <a:rPr lang="ar-SA" sz="2800" b="1" dirty="0">
                <a:cs typeface="AL-Mohanad Bold" pitchFamily="2" charset="-78"/>
              </a:rPr>
              <a:t> </a:t>
            </a:r>
            <a:r>
              <a:rPr lang="ar-SA" sz="2800" b="1" dirty="0" err="1" smtClean="0">
                <a:cs typeface="AL-Mohanad Bold" pitchFamily="2" charset="-78"/>
              </a:rPr>
              <a:t>ﻟﻠﺘﻭﺼل</a:t>
            </a:r>
            <a:r>
              <a:rPr lang="ar-SA" sz="2800" b="1" dirty="0" smtClean="0">
                <a:cs typeface="AL-Mohanad Bold" pitchFamily="2" charset="-78"/>
              </a:rPr>
              <a:t> </a:t>
            </a:r>
            <a:r>
              <a:rPr lang="ar-SA" sz="2800" b="1" dirty="0" err="1">
                <a:cs typeface="AL-Mohanad Bold" pitchFamily="2" charset="-78"/>
              </a:rPr>
              <a:t>ﺇﻟﻰ</a:t>
            </a:r>
            <a:r>
              <a:rPr lang="ar-SA" sz="2800" b="1" dirty="0">
                <a:cs typeface="AL-Mohanad Bold" pitchFamily="2" charset="-78"/>
              </a:rPr>
              <a:t> </a:t>
            </a:r>
            <a:r>
              <a:rPr lang="ar-SA" sz="2800" b="1" dirty="0" err="1">
                <a:cs typeface="AL-Mohanad Bold" pitchFamily="2" charset="-78"/>
              </a:rPr>
              <a:t>ﺩﻓﺎﻉ</a:t>
            </a:r>
            <a:r>
              <a:rPr lang="ar-SA" sz="2800" b="1" dirty="0">
                <a:cs typeface="AL-Mohanad Bold" pitchFamily="2" charset="-78"/>
              </a:rPr>
              <a:t> </a:t>
            </a:r>
            <a:r>
              <a:rPr lang="ar-SA" sz="2800" b="1" dirty="0" err="1">
                <a:cs typeface="AL-Mohanad Bold" pitchFamily="2" charset="-78"/>
              </a:rPr>
              <a:t>ﺃﻜﺜﺭ</a:t>
            </a:r>
            <a:r>
              <a:rPr lang="ar-SA" sz="2800" b="1" dirty="0">
                <a:cs typeface="AL-Mohanad Bold" pitchFamily="2" charset="-78"/>
              </a:rPr>
              <a:t> </a:t>
            </a:r>
            <a:r>
              <a:rPr lang="ar-SA" sz="2800" b="1" dirty="0" err="1" smtClean="0">
                <a:cs typeface="AL-Mohanad Bold" pitchFamily="2" charset="-78"/>
              </a:rPr>
              <a:t>ﺇﻗﻨﺎﻋﺎً</a:t>
            </a:r>
            <a:r>
              <a:rPr lang="ar-SA" sz="2800" b="1" dirty="0" smtClean="0">
                <a:cs typeface="AL-Mohanad Bold" pitchFamily="2" charset="-78"/>
              </a:rPr>
              <a:t> </a:t>
            </a:r>
            <a:r>
              <a:rPr lang="ar-SA" sz="2800" b="1" dirty="0" err="1">
                <a:cs typeface="AL-Mohanad Bold" pitchFamily="2" charset="-78"/>
              </a:rPr>
              <a:t>ﻋﻥ</a:t>
            </a:r>
            <a:r>
              <a:rPr lang="ar-SA" sz="2800" b="1" dirty="0">
                <a:cs typeface="AL-Mohanad Bold" pitchFamily="2" charset="-78"/>
              </a:rPr>
              <a:t> </a:t>
            </a:r>
            <a:r>
              <a:rPr lang="ar-SA" sz="2800" b="1" dirty="0" err="1">
                <a:cs typeface="AL-Mohanad Bold" pitchFamily="2" charset="-78"/>
              </a:rPr>
              <a:t>ﻭﺠﻬﺔ</a:t>
            </a:r>
            <a:r>
              <a:rPr lang="ar-SA" sz="2800" b="1" dirty="0">
                <a:cs typeface="AL-Mohanad Bold" pitchFamily="2" charset="-78"/>
              </a:rPr>
              <a:t> </a:t>
            </a:r>
            <a:r>
              <a:rPr lang="ar-SA" sz="2800" b="1" dirty="0" err="1">
                <a:cs typeface="AL-Mohanad Bold" pitchFamily="2" charset="-78"/>
              </a:rPr>
              <a:t>ﺍﻟﻨﻅﺭ</a:t>
            </a:r>
            <a:r>
              <a:rPr lang="ar-SA" sz="2800" b="1" dirty="0">
                <a:cs typeface="AL-Mohanad Bold" pitchFamily="2" charset="-78"/>
              </a:rPr>
              <a:t> </a:t>
            </a:r>
            <a:r>
              <a:rPr lang="ar-SA" sz="2800" b="1" dirty="0" err="1">
                <a:cs typeface="AL-Mohanad Bold" pitchFamily="2" charset="-78"/>
              </a:rPr>
              <a:t>ﺒﺄﻓﻀل</a:t>
            </a:r>
            <a:r>
              <a:rPr lang="ar-SA" sz="2800" b="1" dirty="0">
                <a:cs typeface="AL-Mohanad Bold" pitchFamily="2" charset="-78"/>
              </a:rPr>
              <a:t> </a:t>
            </a:r>
            <a:r>
              <a:rPr lang="ar-SA" sz="2800" b="1" dirty="0" err="1">
                <a:cs typeface="AL-Mohanad Bold" pitchFamily="2" charset="-78"/>
              </a:rPr>
              <a:t>ﻁﺭﻴﻘﺔ</a:t>
            </a:r>
            <a:endParaRPr lang="ar-SA" sz="2800" b="1" dirty="0">
              <a:cs typeface="AL-Mohanad Bold" pitchFamily="2" charset="-78"/>
            </a:endParaRPr>
          </a:p>
        </p:txBody>
      </p:sp>
    </p:spTree>
    <p:extLst>
      <p:ext uri="{BB962C8B-B14F-4D97-AF65-F5344CB8AC3E}">
        <p14:creationId xmlns:p14="http://schemas.microsoft.com/office/powerpoint/2010/main" val="6617374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Tree>
    <p:extLst>
      <p:ext uri="{BB962C8B-B14F-4D97-AF65-F5344CB8AC3E}">
        <p14:creationId xmlns:p14="http://schemas.microsoft.com/office/powerpoint/2010/main" val="29486428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عنصر نائب للتذييل 8"/>
          <p:cNvSpPr>
            <a:spLocks noGrp="1"/>
          </p:cNvSpPr>
          <p:nvPr>
            <p:ph type="ftr" sz="quarter" idx="11"/>
          </p:nvPr>
        </p:nvSpPr>
        <p:spPr/>
        <p:txBody>
          <a:bodyPr/>
          <a:lstStyle/>
          <a:p>
            <a:r>
              <a:rPr lang="ar-SA" smtClean="0"/>
              <a:t>مهارة التفكير الناقد</a:t>
            </a:r>
            <a:endParaRPr lang="ar-SA"/>
          </a:p>
        </p:txBody>
      </p:sp>
      <p:sp>
        <p:nvSpPr>
          <p:cNvPr id="2" name="مربع نص 1"/>
          <p:cNvSpPr txBox="1"/>
          <p:nvPr/>
        </p:nvSpPr>
        <p:spPr>
          <a:xfrm>
            <a:off x="2411760" y="1124744"/>
            <a:ext cx="5904656" cy="4801314"/>
          </a:xfrm>
          <a:prstGeom prst="rect">
            <a:avLst/>
          </a:prstGeom>
          <a:noFill/>
        </p:spPr>
        <p:txBody>
          <a:bodyPr wrap="square" rtlCol="1">
            <a:spAutoFit/>
          </a:bodyPr>
          <a:lstStyle/>
          <a:p>
            <a:r>
              <a:rPr lang="ar-SA" sz="3600" dirty="0" smtClean="0">
                <a:cs typeface="AL-Mohanad Bold" pitchFamily="2" charset="-78"/>
              </a:rPr>
              <a:t>محاور الدورة :</a:t>
            </a:r>
          </a:p>
          <a:p>
            <a:pPr marL="285750" indent="-285750">
              <a:buFont typeface="Wingdings" pitchFamily="2" charset="2"/>
              <a:buChar char="§"/>
            </a:pPr>
            <a:r>
              <a:rPr lang="ar-SA" sz="3600" dirty="0" smtClean="0">
                <a:cs typeface="AL-Mohanad Bold" pitchFamily="2" charset="-78"/>
              </a:rPr>
              <a:t>تعريف مفهوم التفكير الناقد . </a:t>
            </a:r>
          </a:p>
          <a:p>
            <a:pPr marL="285750" indent="-285750">
              <a:buFont typeface="Wingdings" pitchFamily="2" charset="2"/>
              <a:buChar char="§"/>
            </a:pPr>
            <a:r>
              <a:rPr lang="ar-SA" sz="3600" dirty="0" smtClean="0">
                <a:cs typeface="AL-Mohanad Bold" pitchFamily="2" charset="-78"/>
              </a:rPr>
              <a:t>فوائد التفكير الناقد .</a:t>
            </a:r>
          </a:p>
          <a:p>
            <a:pPr marL="285750" indent="-285750">
              <a:buFont typeface="Wingdings" pitchFamily="2" charset="2"/>
              <a:buChar char="§"/>
            </a:pPr>
            <a:r>
              <a:rPr lang="ar-SA" sz="3600" dirty="0">
                <a:cs typeface="AL-Mohanad Bold" pitchFamily="2" charset="-78"/>
              </a:rPr>
              <a:t> </a:t>
            </a:r>
            <a:r>
              <a:rPr lang="ar-SA" sz="3600" dirty="0" smtClean="0">
                <a:cs typeface="AL-Mohanad Bold" pitchFamily="2" charset="-78"/>
              </a:rPr>
              <a:t>أقسام المفكرون.</a:t>
            </a:r>
          </a:p>
          <a:p>
            <a:pPr marL="285750" indent="-285750">
              <a:buFont typeface="Wingdings" pitchFamily="2" charset="2"/>
              <a:buChar char="§"/>
            </a:pPr>
            <a:r>
              <a:rPr lang="ar-SA" sz="3600" dirty="0" smtClean="0">
                <a:cs typeface="AL-Mohanad Bold" pitchFamily="2" charset="-78"/>
              </a:rPr>
              <a:t>صفات وخصائص المفكر الناقد .</a:t>
            </a:r>
          </a:p>
          <a:p>
            <a:pPr marL="285750" indent="-285750">
              <a:buFont typeface="Wingdings" pitchFamily="2" charset="2"/>
              <a:buChar char="§"/>
            </a:pPr>
            <a:r>
              <a:rPr lang="ar-SA" sz="3600" dirty="0" smtClean="0">
                <a:cs typeface="AL-Mohanad Bold" pitchFamily="2" charset="-78"/>
              </a:rPr>
              <a:t>الفرق بين الحقيقة والرأي .</a:t>
            </a:r>
          </a:p>
          <a:p>
            <a:pPr marL="285750" indent="-285750">
              <a:buFont typeface="Wingdings" pitchFamily="2" charset="2"/>
              <a:buChar char="§"/>
            </a:pPr>
            <a:r>
              <a:rPr lang="ar-SA" sz="3600" dirty="0" smtClean="0">
                <a:cs typeface="AL-Mohanad Bold" pitchFamily="2" charset="-78"/>
              </a:rPr>
              <a:t>مهارات التفكير الناقد . </a:t>
            </a:r>
          </a:p>
          <a:p>
            <a:pPr marL="285750" indent="-285750">
              <a:buFont typeface="Wingdings" pitchFamily="2" charset="2"/>
              <a:buChar char="§"/>
            </a:pPr>
            <a:r>
              <a:rPr lang="ar-SA" sz="3600" dirty="0">
                <a:cs typeface="AL-Mohanad Bold" pitchFamily="2" charset="-78"/>
              </a:rPr>
              <a:t> </a:t>
            </a:r>
            <a:r>
              <a:rPr lang="ar-SA" sz="3600" dirty="0" smtClean="0">
                <a:cs typeface="AL-Mohanad Bold" pitchFamily="2" charset="-78"/>
              </a:rPr>
              <a:t>استراتيجيات </a:t>
            </a:r>
            <a:r>
              <a:rPr lang="ar-SA" sz="3600" smtClean="0">
                <a:cs typeface="AL-Mohanad Bold" pitchFamily="2" charset="-78"/>
              </a:rPr>
              <a:t>التفكير الناقد .</a:t>
            </a:r>
            <a:endParaRPr lang="ar-SA" sz="3600" dirty="0" smtClean="0">
              <a:cs typeface="AL-Mohanad Bold" pitchFamily="2" charset="-78"/>
            </a:endParaRPr>
          </a:p>
          <a:p>
            <a:pPr marL="285750" indent="-285750">
              <a:buFont typeface="Wingdings" pitchFamily="2" charset="2"/>
              <a:buChar char="§"/>
            </a:pPr>
            <a:endParaRPr lang="ar-SA" dirty="0"/>
          </a:p>
        </p:txBody>
      </p:sp>
    </p:spTree>
    <p:extLst>
      <p:ext uri="{BB962C8B-B14F-4D97-AF65-F5344CB8AC3E}">
        <p14:creationId xmlns:p14="http://schemas.microsoft.com/office/powerpoint/2010/main" val="39200340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3" name="مربع نص 2"/>
          <p:cNvSpPr txBox="1"/>
          <p:nvPr/>
        </p:nvSpPr>
        <p:spPr>
          <a:xfrm>
            <a:off x="323528" y="1485359"/>
            <a:ext cx="8568952" cy="4216539"/>
          </a:xfrm>
          <a:prstGeom prst="rect">
            <a:avLst/>
          </a:prstGeom>
          <a:noFill/>
        </p:spPr>
        <p:txBody>
          <a:bodyPr wrap="square" rtlCol="1">
            <a:spAutoFit/>
          </a:bodyPr>
          <a:lstStyle/>
          <a:p>
            <a:pPr algn="ctr"/>
            <a:r>
              <a:rPr lang="ar-SA" sz="4000" dirty="0" smtClean="0">
                <a:solidFill>
                  <a:srgbClr val="0066FF"/>
                </a:solidFill>
                <a:cs typeface="AL-Mohanad Bold" pitchFamily="2" charset="-78"/>
              </a:rPr>
              <a:t>مقدمة</a:t>
            </a:r>
            <a:r>
              <a:rPr lang="ar-SA" sz="4000" dirty="0" smtClean="0">
                <a:solidFill>
                  <a:srgbClr val="0066FF"/>
                </a:solidFill>
              </a:rPr>
              <a:t> </a:t>
            </a:r>
          </a:p>
          <a:p>
            <a:pPr algn="just"/>
            <a:r>
              <a:rPr lang="ar-SA" sz="2800" dirty="0" smtClean="0">
                <a:cs typeface="AL-Mohanad Bold" pitchFamily="2" charset="-78"/>
              </a:rPr>
              <a:t>من المهم لكل إنسان , أن يمتلك حرية رأيه و قراره النابع من اقتناعه بعد بحث و تمحيص و استدلال على صحة رأيه هذا, فعلى مر أيام حياتنا نجد من يعرض علينا أفكاره في شتى مجالات الحياة بدءاً من اختيار تخصصك الدراسي و قبول وظيفة مروراً بالموافقة على أمر زواج أو صداقة أو الاقتناع بعرض تليفزيوني لمنتج ما , و يريدون منا تقبلها و يحاولون بكل جهدهم إقناعنا , و لكن كيف نستطيع أن نتحقق من صحة ما يعرض علينا و نعرف ما به من أخطاء و ثغرات لأكون قادرة على أتخاذ قراري في هذه الأمور ،إنه </a:t>
            </a:r>
            <a:r>
              <a:rPr lang="ar-SA" sz="3200" dirty="0" smtClean="0">
                <a:solidFill>
                  <a:srgbClr val="33CC33"/>
                </a:solidFill>
                <a:cs typeface="AL-Mohanad Bold" pitchFamily="2" charset="-78"/>
              </a:rPr>
              <a:t>(التفكير الناقد ) </a:t>
            </a:r>
            <a:endParaRPr lang="ar-SA" sz="3200" dirty="0">
              <a:solidFill>
                <a:srgbClr val="33CC33"/>
              </a:solidFill>
              <a:cs typeface="AL-Mohanad Bold" pitchFamily="2" charset="-78"/>
            </a:endParaRPr>
          </a:p>
        </p:txBody>
      </p:sp>
    </p:spTree>
    <p:extLst>
      <p:ext uri="{BB962C8B-B14F-4D97-AF65-F5344CB8AC3E}">
        <p14:creationId xmlns:p14="http://schemas.microsoft.com/office/powerpoint/2010/main" val="22187093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4" name="مربع نص 3"/>
          <p:cNvSpPr txBox="1"/>
          <p:nvPr/>
        </p:nvSpPr>
        <p:spPr>
          <a:xfrm>
            <a:off x="1187624" y="1628800"/>
            <a:ext cx="6912768" cy="3416320"/>
          </a:xfrm>
          <a:prstGeom prst="rect">
            <a:avLst/>
          </a:prstGeom>
          <a:noFill/>
        </p:spPr>
        <p:txBody>
          <a:bodyPr wrap="square" rtlCol="1">
            <a:spAutoFit/>
          </a:bodyPr>
          <a:lstStyle/>
          <a:p>
            <a:pPr algn="ctr"/>
            <a:r>
              <a:rPr lang="ar-SA" sz="3600" dirty="0" smtClean="0">
                <a:solidFill>
                  <a:srgbClr val="00B0F0"/>
                </a:solidFill>
                <a:cs typeface="AL-Mohanad Bold" pitchFamily="2" charset="-78"/>
              </a:rPr>
              <a:t>سؤال للنقاش</a:t>
            </a:r>
          </a:p>
          <a:p>
            <a:pPr algn="ctr"/>
            <a:r>
              <a:rPr lang="ar-SA" sz="3600" dirty="0" smtClean="0">
                <a:cs typeface="AL-Mohanad Bold" pitchFamily="2" charset="-78"/>
              </a:rPr>
              <a:t>ضعي نفسك في الموقف وفكري كيف تتصرفين </a:t>
            </a:r>
          </a:p>
          <a:p>
            <a:pPr algn="ctr"/>
            <a:r>
              <a:rPr lang="ar-SA" sz="3600" dirty="0" smtClean="0">
                <a:cs typeface="AL-Mohanad Bold" pitchFamily="2" charset="-78"/>
              </a:rPr>
              <a:t>( تنقل لك احدى زميلاتك أن زميلة أخرى قامت بالإساءة إليك وانتقصت من قدرك في غيابك ) </a:t>
            </a:r>
          </a:p>
          <a:p>
            <a:pPr algn="ctr"/>
            <a:r>
              <a:rPr lang="ar-SA" sz="3600" dirty="0" smtClean="0">
                <a:cs typeface="AL-Mohanad Bold" pitchFamily="2" charset="-78"/>
              </a:rPr>
              <a:t>كيف تتعاملي مع هذا الموقف ؟ </a:t>
            </a:r>
            <a:endParaRPr lang="ar-SA" sz="3600" dirty="0">
              <a:cs typeface="AL-Mohanad Bold" pitchFamily="2" charset="-78"/>
            </a:endParaRPr>
          </a:p>
        </p:txBody>
      </p:sp>
    </p:spTree>
    <p:extLst>
      <p:ext uri="{BB962C8B-B14F-4D97-AF65-F5344CB8AC3E}">
        <p14:creationId xmlns:p14="http://schemas.microsoft.com/office/powerpoint/2010/main" val="24147243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4" name="مربع نص 3"/>
          <p:cNvSpPr txBox="1"/>
          <p:nvPr/>
        </p:nvSpPr>
        <p:spPr>
          <a:xfrm>
            <a:off x="3347864" y="1248430"/>
            <a:ext cx="5184576" cy="3908762"/>
          </a:xfrm>
          <a:prstGeom prst="rect">
            <a:avLst/>
          </a:prstGeom>
          <a:noFill/>
        </p:spPr>
        <p:txBody>
          <a:bodyPr wrap="square" rtlCol="1">
            <a:spAutoFit/>
          </a:bodyPr>
          <a:lstStyle/>
          <a:p>
            <a:r>
              <a:rPr lang="ar-SA" sz="3200" dirty="0" smtClean="0">
                <a:solidFill>
                  <a:srgbClr val="EA0000"/>
                </a:solidFill>
                <a:cs typeface="AL-Mohanad Bold" pitchFamily="2" charset="-78"/>
              </a:rPr>
              <a:t>تعريف التفكير الناقد :</a:t>
            </a:r>
          </a:p>
          <a:p>
            <a:pPr marL="285750" indent="-285750">
              <a:buFont typeface="Wingdings" pitchFamily="2" charset="2"/>
              <a:buChar char="v"/>
            </a:pPr>
            <a:r>
              <a:rPr lang="ar-SA" sz="3600" dirty="0">
                <a:cs typeface="AL-Mohanad Bold" pitchFamily="2" charset="-78"/>
              </a:rPr>
              <a:t> </a:t>
            </a:r>
            <a:r>
              <a:rPr lang="ar-SA" sz="3600" dirty="0" smtClean="0">
                <a:cs typeface="AL-Mohanad Bold" pitchFamily="2" charset="-78"/>
              </a:rPr>
              <a:t>هو تفكير منطقي وتأملي يركز على أن تقرر بأن تؤمن بشيء تفعله أو لا تفعله .</a:t>
            </a:r>
          </a:p>
          <a:p>
            <a:pPr marL="285750" indent="-285750">
              <a:buFont typeface="Wingdings" pitchFamily="2" charset="2"/>
              <a:buChar char="v"/>
            </a:pPr>
            <a:r>
              <a:rPr lang="ar-SA" sz="3600" dirty="0">
                <a:cs typeface="AL-Mohanad Bold" pitchFamily="2" charset="-78"/>
              </a:rPr>
              <a:t> </a:t>
            </a:r>
            <a:r>
              <a:rPr lang="ar-SA" sz="3600" dirty="0" smtClean="0">
                <a:cs typeface="AL-Mohanad Bold" pitchFamily="2" charset="-78"/>
              </a:rPr>
              <a:t>هو فحص وتقييم للحقائق و الآراء للتوصل لقرار بشأن ما يعرض علينا استناداً إلى الأدلة .</a:t>
            </a:r>
            <a:endParaRPr lang="ar-SA" sz="3600" dirty="0">
              <a:cs typeface="AL-Mohanad Bold" pitchFamily="2" charset="-78"/>
            </a:endParaRPr>
          </a:p>
        </p:txBody>
      </p:sp>
      <p:sp>
        <p:nvSpPr>
          <p:cNvPr id="5" name="مستطيل مستدير الزوايا 4"/>
          <p:cNvSpPr/>
          <p:nvPr/>
        </p:nvSpPr>
        <p:spPr>
          <a:xfrm>
            <a:off x="539552" y="2780928"/>
            <a:ext cx="2808312" cy="2880320"/>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39645718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3" name="مربع نص 2"/>
          <p:cNvSpPr txBox="1"/>
          <p:nvPr/>
        </p:nvSpPr>
        <p:spPr>
          <a:xfrm>
            <a:off x="3059831" y="1002789"/>
            <a:ext cx="5832649" cy="4370427"/>
          </a:xfrm>
          <a:prstGeom prst="rect">
            <a:avLst/>
          </a:prstGeom>
          <a:noFill/>
        </p:spPr>
        <p:txBody>
          <a:bodyPr wrap="square" rtlCol="1">
            <a:spAutoFit/>
          </a:bodyPr>
          <a:lstStyle/>
          <a:p>
            <a:r>
              <a:rPr lang="ar-SA" sz="3600" dirty="0" smtClean="0">
                <a:solidFill>
                  <a:srgbClr val="0066FF"/>
                </a:solidFill>
                <a:cs typeface="AL-Mohanad Bold" pitchFamily="2" charset="-78"/>
              </a:rPr>
              <a:t>فوائد التفكير الناقد :</a:t>
            </a:r>
          </a:p>
          <a:p>
            <a:pPr marL="571500" indent="-571500">
              <a:buFont typeface="Courier New" pitchFamily="49" charset="0"/>
              <a:buChar char="o"/>
            </a:pPr>
            <a:r>
              <a:rPr lang="ar-SA" sz="3200" dirty="0">
                <a:cs typeface="AL-Mohanad Bold" pitchFamily="2" charset="-78"/>
              </a:rPr>
              <a:t> </a:t>
            </a:r>
            <a:r>
              <a:rPr lang="ar-SA" sz="3200" dirty="0" smtClean="0">
                <a:cs typeface="AL-Mohanad Bold" pitchFamily="2" charset="-78"/>
              </a:rPr>
              <a:t>الحصول على رأي مستقل , وعدم التبعية لآراء الآخرين .</a:t>
            </a:r>
          </a:p>
          <a:p>
            <a:pPr marL="571500" indent="-571500">
              <a:buFont typeface="Courier New" pitchFamily="49" charset="0"/>
              <a:buChar char="o"/>
            </a:pPr>
            <a:r>
              <a:rPr lang="ar-SA" sz="3200" dirty="0">
                <a:cs typeface="AL-Mohanad Bold" pitchFamily="2" charset="-78"/>
              </a:rPr>
              <a:t> </a:t>
            </a:r>
            <a:r>
              <a:rPr lang="ar-SA" sz="3200" dirty="0" smtClean="0">
                <a:cs typeface="AL-Mohanad Bold" pitchFamily="2" charset="-78"/>
              </a:rPr>
              <a:t>الصدق مع النفس , والاعتراف بالخطأ .</a:t>
            </a:r>
          </a:p>
          <a:p>
            <a:pPr marL="571500" indent="-571500">
              <a:buFont typeface="Courier New" pitchFamily="49" charset="0"/>
              <a:buChar char="o"/>
            </a:pPr>
            <a:r>
              <a:rPr lang="ar-SA" sz="3200" dirty="0">
                <a:cs typeface="AL-Mohanad Bold" pitchFamily="2" charset="-78"/>
              </a:rPr>
              <a:t> </a:t>
            </a:r>
            <a:r>
              <a:rPr lang="ar-SA" sz="3200" dirty="0" smtClean="0">
                <a:cs typeface="AL-Mohanad Bold" pitchFamily="2" charset="-78"/>
              </a:rPr>
              <a:t>استخدام العقل بدل العاطفة </a:t>
            </a:r>
          </a:p>
          <a:p>
            <a:pPr marL="571500" indent="-571500">
              <a:buFont typeface="Courier New" pitchFamily="49" charset="0"/>
              <a:buChar char="o"/>
            </a:pPr>
            <a:r>
              <a:rPr lang="ar-SA" sz="3200" dirty="0">
                <a:cs typeface="AL-Mohanad Bold" pitchFamily="2" charset="-78"/>
              </a:rPr>
              <a:t> </a:t>
            </a:r>
            <a:r>
              <a:rPr lang="ar-SA" sz="3200" dirty="0" smtClean="0">
                <a:cs typeface="AL-Mohanad Bold" pitchFamily="2" charset="-78"/>
              </a:rPr>
              <a:t>صنع القرار الحكيم </a:t>
            </a:r>
          </a:p>
          <a:p>
            <a:pPr marL="571500" indent="-571500">
              <a:buFont typeface="Courier New" pitchFamily="49" charset="0"/>
              <a:buChar char="o"/>
            </a:pPr>
            <a:r>
              <a:rPr lang="ar-SA" sz="3200" dirty="0">
                <a:cs typeface="AL-Mohanad Bold" pitchFamily="2" charset="-78"/>
              </a:rPr>
              <a:t> </a:t>
            </a:r>
            <a:r>
              <a:rPr lang="ar-SA" sz="3200" dirty="0" smtClean="0">
                <a:cs typeface="AL-Mohanad Bold" pitchFamily="2" charset="-78"/>
              </a:rPr>
              <a:t>تنمية القدرة على المناقشة والحوار والتفاوض مع الآخرين .</a:t>
            </a:r>
          </a:p>
          <a:p>
            <a:pPr marL="285750" indent="-285750">
              <a:buFont typeface="Courier New" pitchFamily="49" charset="0"/>
              <a:buChar char="o"/>
            </a:pPr>
            <a:endParaRPr lang="ar-SA" dirty="0"/>
          </a:p>
        </p:txBody>
      </p:sp>
      <p:sp>
        <p:nvSpPr>
          <p:cNvPr id="4" name="مستطيل مستدير الزوايا 3"/>
          <p:cNvSpPr/>
          <p:nvPr/>
        </p:nvSpPr>
        <p:spPr>
          <a:xfrm>
            <a:off x="395535" y="2132856"/>
            <a:ext cx="2880321" cy="3456384"/>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a:scene3d>
            <a:camera prst="perspectiveContrastingRightFacing"/>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776744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4664"/>
            <a:ext cx="1725613" cy="121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مربع نص 2"/>
          <p:cNvSpPr txBox="1"/>
          <p:nvPr/>
        </p:nvSpPr>
        <p:spPr>
          <a:xfrm>
            <a:off x="3275856" y="692696"/>
            <a:ext cx="3857139" cy="646331"/>
          </a:xfrm>
          <a:prstGeom prst="rect">
            <a:avLst/>
          </a:prstGeom>
          <a:noFill/>
        </p:spPr>
        <p:txBody>
          <a:bodyPr wrap="square" rtlCol="1">
            <a:spAutoFit/>
          </a:bodyPr>
          <a:lstStyle/>
          <a:p>
            <a:pPr algn="ctr"/>
            <a:r>
              <a:rPr lang="ar-SA" sz="3600" dirty="0" smtClean="0">
                <a:cs typeface="AL-Mohanad Bold" pitchFamily="2" charset="-78"/>
              </a:rPr>
              <a:t>أقسام المفكرون </a:t>
            </a:r>
            <a:endParaRPr lang="ar-SA" sz="3600" dirty="0">
              <a:cs typeface="AL-Mohanad Bold" pitchFamily="2" charset="-78"/>
            </a:endParaRPr>
          </a:p>
        </p:txBody>
      </p:sp>
      <p:sp>
        <p:nvSpPr>
          <p:cNvPr id="4" name="مستطيل مستدير الزوايا 3"/>
          <p:cNvSpPr/>
          <p:nvPr/>
        </p:nvSpPr>
        <p:spPr>
          <a:xfrm>
            <a:off x="6393904" y="1792779"/>
            <a:ext cx="1346448" cy="1132165"/>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 name="مربع نص 4"/>
          <p:cNvSpPr txBox="1"/>
          <p:nvPr/>
        </p:nvSpPr>
        <p:spPr>
          <a:xfrm>
            <a:off x="6516216" y="1772816"/>
            <a:ext cx="1008112" cy="1200329"/>
          </a:xfrm>
          <a:prstGeom prst="rect">
            <a:avLst/>
          </a:prstGeom>
          <a:noFill/>
        </p:spPr>
        <p:txBody>
          <a:bodyPr wrap="square" rtlCol="1">
            <a:spAutoFit/>
          </a:bodyPr>
          <a:lstStyle/>
          <a:p>
            <a:pPr algn="ctr"/>
            <a:r>
              <a:rPr lang="ar-SA" sz="3600" dirty="0" smtClean="0">
                <a:cs typeface="AL-Mohanad Bold" pitchFamily="2" charset="-78"/>
              </a:rPr>
              <a:t>غير ناقد</a:t>
            </a:r>
            <a:endParaRPr lang="ar-SA" sz="3600" dirty="0">
              <a:cs typeface="AL-Mohanad Bold" pitchFamily="2" charset="-78"/>
            </a:endParaRPr>
          </a:p>
        </p:txBody>
      </p:sp>
      <p:sp>
        <p:nvSpPr>
          <p:cNvPr id="6" name="مستطيل مستدير الزوايا 5"/>
          <p:cNvSpPr/>
          <p:nvPr/>
        </p:nvSpPr>
        <p:spPr>
          <a:xfrm>
            <a:off x="4499992" y="1792779"/>
            <a:ext cx="1290087" cy="1110461"/>
          </a:xfrm>
          <a:prstGeom prst="roundRect">
            <a:avLst/>
          </a:prstGeom>
          <a:solidFill>
            <a:srgbClr val="99CC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7" name="مربع نص 6"/>
          <p:cNvSpPr txBox="1"/>
          <p:nvPr/>
        </p:nvSpPr>
        <p:spPr>
          <a:xfrm>
            <a:off x="4644008" y="1988840"/>
            <a:ext cx="936104" cy="646331"/>
          </a:xfrm>
          <a:prstGeom prst="rect">
            <a:avLst/>
          </a:prstGeom>
          <a:noFill/>
        </p:spPr>
        <p:txBody>
          <a:bodyPr wrap="square" rtlCol="1">
            <a:spAutoFit/>
          </a:bodyPr>
          <a:lstStyle/>
          <a:p>
            <a:pPr algn="ctr"/>
            <a:r>
              <a:rPr lang="ar-SA" sz="3600" dirty="0" smtClean="0">
                <a:cs typeface="AL-Mohanad Bold" pitchFamily="2" charset="-78"/>
              </a:rPr>
              <a:t>أناني</a:t>
            </a:r>
            <a:endParaRPr lang="ar-SA" sz="3600" dirty="0">
              <a:cs typeface="AL-Mohanad Bold" pitchFamily="2" charset="-78"/>
            </a:endParaRPr>
          </a:p>
        </p:txBody>
      </p:sp>
      <p:sp>
        <p:nvSpPr>
          <p:cNvPr id="8" name="مستطيل مستدير الزوايا 7"/>
          <p:cNvSpPr/>
          <p:nvPr/>
        </p:nvSpPr>
        <p:spPr>
          <a:xfrm>
            <a:off x="2699792" y="1772816"/>
            <a:ext cx="1296144" cy="1130424"/>
          </a:xfrm>
          <a:prstGeom prst="round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9" name="مربع نص 8"/>
          <p:cNvSpPr txBox="1"/>
          <p:nvPr/>
        </p:nvSpPr>
        <p:spPr>
          <a:xfrm>
            <a:off x="2843808" y="2052137"/>
            <a:ext cx="864096" cy="646331"/>
          </a:xfrm>
          <a:prstGeom prst="rect">
            <a:avLst/>
          </a:prstGeom>
          <a:noFill/>
        </p:spPr>
        <p:txBody>
          <a:bodyPr wrap="square" rtlCol="1">
            <a:spAutoFit/>
          </a:bodyPr>
          <a:lstStyle/>
          <a:p>
            <a:pPr algn="ctr"/>
            <a:r>
              <a:rPr lang="ar-SA" sz="3600" dirty="0" smtClean="0">
                <a:cs typeface="AL-Mohanad Bold" pitchFamily="2" charset="-78"/>
              </a:rPr>
              <a:t>ناقد</a:t>
            </a:r>
            <a:endParaRPr lang="ar-SA" sz="3600" dirty="0">
              <a:cs typeface="AL-Mohanad Bold" pitchFamily="2" charset="-78"/>
            </a:endParaRPr>
          </a:p>
        </p:txBody>
      </p:sp>
      <p:sp>
        <p:nvSpPr>
          <p:cNvPr id="10" name="مربع نص 9"/>
          <p:cNvSpPr txBox="1"/>
          <p:nvPr/>
        </p:nvSpPr>
        <p:spPr>
          <a:xfrm>
            <a:off x="6228184" y="3356992"/>
            <a:ext cx="2376264" cy="1569660"/>
          </a:xfrm>
          <a:prstGeom prst="rect">
            <a:avLst/>
          </a:prstGeom>
          <a:noFill/>
        </p:spPr>
        <p:txBody>
          <a:bodyPr wrap="square" rtlCol="1">
            <a:spAutoFit/>
          </a:bodyPr>
          <a:lstStyle/>
          <a:p>
            <a:pPr algn="ctr"/>
            <a:r>
              <a:rPr lang="ar-SA" sz="2400" dirty="0" smtClean="0">
                <a:cs typeface="AL-Mohanad Bold" pitchFamily="2" charset="-78"/>
              </a:rPr>
              <a:t>لديه مهارات تفكير ضعيفة ويسهل </a:t>
            </a:r>
            <a:r>
              <a:rPr lang="ar-SA" sz="2400" dirty="0" err="1" smtClean="0">
                <a:cs typeface="AL-Mohanad Bold" pitchFamily="2" charset="-78"/>
              </a:rPr>
              <a:t>خداعه</a:t>
            </a:r>
            <a:r>
              <a:rPr lang="ar-SA" sz="2400" dirty="0" smtClean="0">
                <a:cs typeface="AL-Mohanad Bold" pitchFamily="2" charset="-78"/>
              </a:rPr>
              <a:t> وتحريكه والسيطرة عليه </a:t>
            </a:r>
            <a:endParaRPr lang="ar-SA" sz="2400" dirty="0">
              <a:cs typeface="AL-Mohanad Bold" pitchFamily="2" charset="-78"/>
            </a:endParaRPr>
          </a:p>
        </p:txBody>
      </p:sp>
      <p:sp>
        <p:nvSpPr>
          <p:cNvPr id="12" name="مربع نص 11"/>
          <p:cNvSpPr txBox="1"/>
          <p:nvPr/>
        </p:nvSpPr>
        <p:spPr>
          <a:xfrm>
            <a:off x="3995936" y="3284984"/>
            <a:ext cx="2304256" cy="1938992"/>
          </a:xfrm>
          <a:prstGeom prst="rect">
            <a:avLst/>
          </a:prstGeom>
          <a:noFill/>
        </p:spPr>
        <p:txBody>
          <a:bodyPr wrap="square" rtlCol="1">
            <a:spAutoFit/>
          </a:bodyPr>
          <a:lstStyle/>
          <a:p>
            <a:pPr algn="ctr"/>
            <a:r>
              <a:rPr lang="ar-SA" sz="2400" dirty="0" smtClean="0">
                <a:cs typeface="AL-Mohanad Bold" pitchFamily="2" charset="-78"/>
              </a:rPr>
              <a:t>مسار تفكيره ضعيف يركز حول </a:t>
            </a:r>
            <a:r>
              <a:rPr lang="ar-SA" sz="2400" dirty="0" err="1" smtClean="0">
                <a:cs typeface="AL-Mohanad Bold" pitchFamily="2" charset="-78"/>
              </a:rPr>
              <a:t>أنانيته</a:t>
            </a:r>
            <a:r>
              <a:rPr lang="ar-SA" sz="2400" dirty="0" smtClean="0">
                <a:cs typeface="AL-Mohanad Bold" pitchFamily="2" charset="-78"/>
              </a:rPr>
              <a:t> ومصالحه الشخصية من خلال التلاعب بأفكار الآخرين </a:t>
            </a:r>
            <a:endParaRPr lang="ar-SA" sz="2400" dirty="0">
              <a:cs typeface="AL-Mohanad Bold" pitchFamily="2" charset="-78"/>
            </a:endParaRPr>
          </a:p>
        </p:txBody>
      </p:sp>
      <p:sp>
        <p:nvSpPr>
          <p:cNvPr id="13" name="مربع نص 12"/>
          <p:cNvSpPr txBox="1"/>
          <p:nvPr/>
        </p:nvSpPr>
        <p:spPr>
          <a:xfrm>
            <a:off x="2555776" y="3284984"/>
            <a:ext cx="1512168" cy="1938992"/>
          </a:xfrm>
          <a:prstGeom prst="rect">
            <a:avLst/>
          </a:prstGeom>
          <a:noFill/>
        </p:spPr>
        <p:txBody>
          <a:bodyPr wrap="square" rtlCol="1">
            <a:spAutoFit/>
          </a:bodyPr>
          <a:lstStyle/>
          <a:p>
            <a:pPr algn="ctr"/>
            <a:r>
              <a:rPr lang="ar-SA" sz="2400" dirty="0" smtClean="0">
                <a:cs typeface="AL-Mohanad Bold" pitchFamily="2" charset="-78"/>
              </a:rPr>
              <a:t>إنسان منطقي عادل غير متحيز يتمتع بمهارات تفكير عالية</a:t>
            </a:r>
            <a:endParaRPr lang="ar-SA" sz="2400" dirty="0">
              <a:cs typeface="AL-Mohanad Bold" pitchFamily="2" charset="-78"/>
            </a:endParaRPr>
          </a:p>
        </p:txBody>
      </p:sp>
    </p:spTree>
    <p:extLst>
      <p:ext uri="{BB962C8B-B14F-4D97-AF65-F5344CB8AC3E}">
        <p14:creationId xmlns:p14="http://schemas.microsoft.com/office/powerpoint/2010/main" val="2209844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5" name="مربع نص 4"/>
          <p:cNvSpPr txBox="1"/>
          <p:nvPr/>
        </p:nvSpPr>
        <p:spPr>
          <a:xfrm>
            <a:off x="2267744" y="620688"/>
            <a:ext cx="6552728" cy="5386090"/>
          </a:xfrm>
          <a:prstGeom prst="rect">
            <a:avLst/>
          </a:prstGeom>
          <a:noFill/>
        </p:spPr>
        <p:txBody>
          <a:bodyPr wrap="square" rtlCol="1">
            <a:spAutoFit/>
          </a:bodyPr>
          <a:lstStyle/>
          <a:p>
            <a:r>
              <a:rPr lang="ar-SA" sz="3200" dirty="0" smtClean="0">
                <a:solidFill>
                  <a:srgbClr val="008000"/>
                </a:solidFill>
                <a:cs typeface="AL-Mohanad Bold" pitchFamily="2" charset="-78"/>
              </a:rPr>
              <a:t>صفات المفكر الناقد : </a:t>
            </a:r>
          </a:p>
          <a:p>
            <a:pPr marL="457200" indent="-457200">
              <a:buFont typeface="Arial" pitchFamily="34" charset="0"/>
              <a:buChar char="•"/>
            </a:pPr>
            <a:r>
              <a:rPr lang="ar-SA" sz="3200" dirty="0" smtClean="0">
                <a:cs typeface="AL-Mohanad Bold" pitchFamily="2" charset="-78"/>
              </a:rPr>
              <a:t>عدم المجادلة فيما لا يعرفه </a:t>
            </a:r>
          </a:p>
          <a:p>
            <a:pPr marL="457200" indent="-457200">
              <a:buFont typeface="Arial" pitchFamily="34" charset="0"/>
              <a:buChar char="•"/>
            </a:pPr>
            <a:r>
              <a:rPr lang="ar-SA" sz="3200" dirty="0" smtClean="0">
                <a:cs typeface="AL-Mohanad Bold" pitchFamily="2" charset="-78"/>
              </a:rPr>
              <a:t>الاستناد لمصادر علمية موثوقة </a:t>
            </a:r>
          </a:p>
          <a:p>
            <a:pPr marL="457200" indent="-457200">
              <a:buFont typeface="Arial" pitchFamily="34" charset="0"/>
              <a:buChar char="•"/>
            </a:pPr>
            <a:r>
              <a:rPr lang="ar-SA" sz="3200" dirty="0">
                <a:cs typeface="AL-Mohanad Bold" pitchFamily="2" charset="-78"/>
              </a:rPr>
              <a:t> </a:t>
            </a:r>
            <a:r>
              <a:rPr lang="ar-SA" sz="3200" dirty="0" smtClean="0">
                <a:cs typeface="AL-Mohanad Bold" pitchFamily="2" charset="-78"/>
              </a:rPr>
              <a:t>البقاء على صلة بجوهر الموضوع .</a:t>
            </a:r>
          </a:p>
          <a:p>
            <a:pPr marL="457200" indent="-457200">
              <a:buFont typeface="Arial" pitchFamily="34" charset="0"/>
              <a:buChar char="•"/>
            </a:pPr>
            <a:r>
              <a:rPr lang="ar-SA" sz="3200" dirty="0">
                <a:cs typeface="AL-Mohanad Bold" pitchFamily="2" charset="-78"/>
              </a:rPr>
              <a:t> </a:t>
            </a:r>
            <a:r>
              <a:rPr lang="ar-SA" sz="3200" dirty="0" smtClean="0">
                <a:cs typeface="AL-Mohanad Bold" pitchFamily="2" charset="-78"/>
              </a:rPr>
              <a:t>المرونة وتقبل العقل للأفكار الجديدة </a:t>
            </a:r>
          </a:p>
          <a:p>
            <a:pPr marL="457200" indent="-457200">
              <a:buFont typeface="Arial" pitchFamily="34" charset="0"/>
              <a:buChar char="•"/>
            </a:pPr>
            <a:r>
              <a:rPr lang="ar-SA" sz="3200" dirty="0">
                <a:cs typeface="AL-Mohanad Bold" pitchFamily="2" charset="-78"/>
              </a:rPr>
              <a:t> </a:t>
            </a:r>
            <a:r>
              <a:rPr lang="ar-SA" sz="3200" dirty="0" smtClean="0">
                <a:cs typeface="AL-Mohanad Bold" pitchFamily="2" charset="-78"/>
              </a:rPr>
              <a:t>التراجع عن افكاره حين ثبوت عدم صحتها </a:t>
            </a:r>
          </a:p>
          <a:p>
            <a:pPr marL="457200" indent="-457200">
              <a:buFont typeface="Arial" pitchFamily="34" charset="0"/>
              <a:buChar char="•"/>
            </a:pPr>
            <a:r>
              <a:rPr lang="ar-SA" sz="3200" dirty="0">
                <a:cs typeface="AL-Mohanad Bold" pitchFamily="2" charset="-78"/>
              </a:rPr>
              <a:t> </a:t>
            </a:r>
            <a:r>
              <a:rPr lang="ar-SA" sz="3200" dirty="0" smtClean="0">
                <a:cs typeface="AL-Mohanad Bold" pitchFamily="2" charset="-78"/>
              </a:rPr>
              <a:t>التساؤل والاستفسار الدائم لما يبدو غير مفهوم </a:t>
            </a:r>
          </a:p>
          <a:p>
            <a:endParaRPr lang="ar-SA" sz="3200" dirty="0" smtClean="0">
              <a:cs typeface="AL-Mohanad Bold" pitchFamily="2" charset="-78"/>
            </a:endParaRPr>
          </a:p>
          <a:p>
            <a:endParaRPr lang="ar-SA" sz="2800" dirty="0" smtClean="0">
              <a:cs typeface="AL-Mohanad Bold" pitchFamily="2" charset="-78"/>
            </a:endParaRPr>
          </a:p>
          <a:p>
            <a:pPr marL="457200" indent="-457200">
              <a:buFont typeface="Arial" pitchFamily="34" charset="0"/>
              <a:buChar char="•"/>
            </a:pPr>
            <a:endParaRPr lang="ar-SA" sz="2800" dirty="0" smtClean="0">
              <a:cs typeface="AL-Mohanad Bold" pitchFamily="2" charset="-78"/>
            </a:endParaRPr>
          </a:p>
          <a:p>
            <a:pPr marL="457200" indent="-457200">
              <a:buFont typeface="Arial" pitchFamily="34" charset="0"/>
              <a:buChar char="•"/>
            </a:pPr>
            <a:endParaRPr lang="ar-SA" sz="3200" dirty="0">
              <a:cs typeface="AL-Mohanad Bold" pitchFamily="2" charset="-78"/>
            </a:endParaRPr>
          </a:p>
        </p:txBody>
      </p:sp>
      <p:sp>
        <p:nvSpPr>
          <p:cNvPr id="6" name="مستطيل مستدير الزوايا 5"/>
          <p:cNvSpPr/>
          <p:nvPr/>
        </p:nvSpPr>
        <p:spPr>
          <a:xfrm>
            <a:off x="251520" y="4149080"/>
            <a:ext cx="3096344" cy="2592288"/>
          </a:xfrm>
          <a:prstGeom prst="round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16235328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مستطيل مستدير الزوايا 7"/>
          <p:cNvSpPr/>
          <p:nvPr/>
        </p:nvSpPr>
        <p:spPr>
          <a:xfrm>
            <a:off x="539552" y="332656"/>
            <a:ext cx="1728192" cy="1224136"/>
          </a:xfrm>
          <a:prstGeom prst="roundRect">
            <a:avLst/>
          </a:prstGeom>
          <a:blipFill dpi="0" rotWithShape="1">
            <a:blip r:embed="rId2" cstate="print">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 name="عنصر نائب للتذييل 1"/>
          <p:cNvSpPr>
            <a:spLocks noGrp="1"/>
          </p:cNvSpPr>
          <p:nvPr>
            <p:ph type="ftr" sz="quarter" idx="11"/>
          </p:nvPr>
        </p:nvSpPr>
        <p:spPr/>
        <p:txBody>
          <a:bodyPr/>
          <a:lstStyle/>
          <a:p>
            <a:r>
              <a:rPr lang="ar-SA" smtClean="0"/>
              <a:t>مهارة التفكير الناقد</a:t>
            </a:r>
            <a:endParaRPr lang="ar-SA"/>
          </a:p>
        </p:txBody>
      </p:sp>
      <p:sp>
        <p:nvSpPr>
          <p:cNvPr id="4" name="مربع نص 3"/>
          <p:cNvSpPr txBox="1"/>
          <p:nvPr/>
        </p:nvSpPr>
        <p:spPr>
          <a:xfrm>
            <a:off x="1907704" y="1556792"/>
            <a:ext cx="5716521" cy="2123658"/>
          </a:xfrm>
          <a:prstGeom prst="rect">
            <a:avLst/>
          </a:prstGeom>
          <a:noFill/>
        </p:spPr>
        <p:txBody>
          <a:bodyPr wrap="square" rtlCol="1">
            <a:spAutoFit/>
          </a:bodyPr>
          <a:lstStyle/>
          <a:p>
            <a:pPr algn="ctr"/>
            <a:r>
              <a:rPr lang="ar-SA" sz="4400" dirty="0" smtClean="0">
                <a:solidFill>
                  <a:srgbClr val="C00000"/>
                </a:solidFill>
                <a:cs typeface="AL-Mohanad Bold" pitchFamily="2" charset="-78"/>
              </a:rPr>
              <a:t>سؤال مهم </a:t>
            </a:r>
          </a:p>
          <a:p>
            <a:pPr algn="ctr"/>
            <a:r>
              <a:rPr lang="ar-SA" sz="4400" dirty="0" smtClean="0">
                <a:solidFill>
                  <a:srgbClr val="C00000"/>
                </a:solidFill>
                <a:cs typeface="AL-Mohanad Bold" pitchFamily="2" charset="-78"/>
              </a:rPr>
              <a:t>ما الفرق بين الحقيقة والرأي ؟</a:t>
            </a:r>
          </a:p>
          <a:p>
            <a:pPr algn="ctr"/>
            <a:r>
              <a:rPr lang="ar-SA" sz="4400" dirty="0" smtClean="0">
                <a:solidFill>
                  <a:srgbClr val="C00000"/>
                </a:solidFill>
                <a:cs typeface="AL-Mohanad Bold" pitchFamily="2" charset="-78"/>
              </a:rPr>
              <a:t>اذكري أمثلة </a:t>
            </a:r>
            <a:endParaRPr lang="ar-SA" sz="4400" dirty="0">
              <a:solidFill>
                <a:srgbClr val="C00000"/>
              </a:solidFill>
              <a:cs typeface="AL-Mohanad Bold" pitchFamily="2" charset="-78"/>
            </a:endParaRPr>
          </a:p>
        </p:txBody>
      </p:sp>
      <p:sp>
        <p:nvSpPr>
          <p:cNvPr id="6" name="مستطيل 5"/>
          <p:cNvSpPr/>
          <p:nvPr/>
        </p:nvSpPr>
        <p:spPr>
          <a:xfrm>
            <a:off x="2555776" y="3645024"/>
            <a:ext cx="4392488" cy="2088232"/>
          </a:xfrm>
          <a:prstGeom prst="rect">
            <a:avLst/>
          </a:prstGeom>
          <a:blipFill dpi="0" rotWithShape="1">
            <a:blip r:embed="rId3">
              <a:extLst>
                <a:ext uri="{28A0092B-C50C-407E-A947-70E740481C1C}">
                  <a14:useLocalDpi xmlns:a14="http://schemas.microsoft.com/office/drawing/2010/main" val="0"/>
                </a:ext>
              </a:extLst>
            </a:blip>
            <a:srcRec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Tree>
    <p:extLst>
      <p:ext uri="{BB962C8B-B14F-4D97-AF65-F5344CB8AC3E}">
        <p14:creationId xmlns:p14="http://schemas.microsoft.com/office/powerpoint/2010/main" val="150467083"/>
      </p:ext>
    </p:extLst>
  </p:cSld>
  <p:clrMapOvr>
    <a:masterClrMapping/>
  </p:clrMapOvr>
  <p:timing>
    <p:tnLst>
      <p:par>
        <p:cTn id="1" dur="indefinite" restart="never" nodeType="tmRoot"/>
      </p:par>
    </p:tnLst>
  </p:timing>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451</TotalTime>
  <Words>797</Words>
  <Application>Microsoft Office PowerPoint</Application>
  <PresentationFormat>عرض على الشاشة (3:4)‏</PresentationFormat>
  <Paragraphs>107</Paragraphs>
  <Slides>19</Slides>
  <Notes>0</Notes>
  <HiddenSlides>0</HiddenSlides>
  <MMClips>0</MMClips>
  <ScaleCrop>false</ScaleCrop>
  <HeadingPairs>
    <vt:vector size="4" baseType="variant">
      <vt:variant>
        <vt:lpstr>نسق</vt:lpstr>
      </vt:variant>
      <vt:variant>
        <vt:i4>1</vt:i4>
      </vt:variant>
      <vt:variant>
        <vt:lpstr>عناوين الشرائح</vt:lpstr>
      </vt:variant>
      <vt:variant>
        <vt:i4>19</vt:i4>
      </vt:variant>
    </vt:vector>
  </HeadingPairs>
  <TitlesOfParts>
    <vt:vector size="20" baseType="lpstr">
      <vt:lpstr>نسق Office</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Lenovo</dc:creator>
  <cp:lastModifiedBy>Lenovo</cp:lastModifiedBy>
  <cp:revision>45</cp:revision>
  <dcterms:created xsi:type="dcterms:W3CDTF">2013-11-25T15:16:46Z</dcterms:created>
  <dcterms:modified xsi:type="dcterms:W3CDTF">2013-11-27T10:32:47Z</dcterms:modified>
</cp:coreProperties>
</file>